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69" r:id="rId3"/>
    <p:sldId id="275" r:id="rId4"/>
    <p:sldId id="280" r:id="rId5"/>
    <p:sldId id="281" r:id="rId6"/>
    <p:sldId id="298" r:id="rId7"/>
    <p:sldId id="282" r:id="rId8"/>
    <p:sldId id="284" r:id="rId9"/>
    <p:sldId id="285" r:id="rId10"/>
    <p:sldId id="283" r:id="rId11"/>
    <p:sldId id="291" r:id="rId12"/>
    <p:sldId id="290" r:id="rId13"/>
    <p:sldId id="292" r:id="rId14"/>
    <p:sldId id="293" r:id="rId15"/>
    <p:sldId id="294" r:id="rId16"/>
    <p:sldId id="295" r:id="rId17"/>
    <p:sldId id="296" r:id="rId18"/>
    <p:sldId id="289" r:id="rId19"/>
    <p:sldId id="286" r:id="rId20"/>
    <p:sldId id="287" r:id="rId21"/>
    <p:sldId id="288" r:id="rId22"/>
    <p:sldId id="297" r:id="rId23"/>
    <p:sldId id="300" r:id="rId24"/>
    <p:sldId id="2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977"/>
    <a:srgbClr val="E9CBF3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2020. 5. 12.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2020. 5. 12.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b="1" dirty="0">
                <a:latin typeface="Eurostile" panose="020B0504020202050204" pitchFamily="34" charset="0"/>
              </a:rPr>
              <a:t>Recurrent Neural Networks</a:t>
            </a:r>
            <a:endParaRPr lang="ko-KR" altLang="en-US" sz="4800" b="1" dirty="0">
              <a:latin typeface="Eurostile" panose="020B050402020205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>
                <a:latin typeface="+mj-lt"/>
              </a:rPr>
              <a:t>https://</a:t>
            </a:r>
            <a:r>
              <a:rPr lang="en-US" altLang="ko-KR" sz="1400" dirty="0" err="1">
                <a:latin typeface="+mj-lt"/>
              </a:rPr>
              <a:t>youtu.be</a:t>
            </a:r>
            <a:r>
              <a:rPr lang="en-US" altLang="ko-KR" sz="1400" dirty="0">
                <a:latin typeface="+mj-lt"/>
              </a:rPr>
              <a:t>/D9WEP6tvyxs 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0F59A-C462-854C-B813-812A8777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RNN</a:t>
            </a:r>
            <a:r>
              <a:rPr kumimoji="1" lang="ko-Kore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문제점</a:t>
            </a:r>
            <a:endParaRPr kumimoji="1" lang="ko-Kore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8D271-ED3C-3C4A-9FE0-74AA1D486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레이어를 거슬러 올라가며 기울기 소실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폭발이 발생하면 </a:t>
            </a:r>
            <a:r>
              <a:rPr kumimoji="1"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장기 종속성을 확보할 수 없어 정보 연결이 </a:t>
            </a:r>
            <a:r>
              <a:rPr kumimoji="1" lang="ko-KR" altLang="en-US" sz="1600" dirty="0" err="1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어려워짐</a:t>
            </a:r>
            <a:r>
              <a:rPr kumimoji="1"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제대로 학습되지 않음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오늘은 날씨가 </a:t>
            </a:r>
            <a:r>
              <a:rPr kumimoji="1"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맑아서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하늘이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파랗다</a:t>
            </a:r>
            <a:r>
              <a:rPr kumimoji="1"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나는 </a:t>
            </a:r>
            <a:r>
              <a:rPr kumimoji="1"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한국인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이지만 태어났을 때부터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 영국에 살아서 </a:t>
            </a:r>
            <a:r>
              <a:rPr kumimoji="1"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한국어</a:t>
            </a:r>
            <a:r>
              <a:rPr kumimoji="1"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잘 못한다</a:t>
            </a:r>
            <a:r>
              <a:rPr kumimoji="1"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 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괄호를 예측한다고 할 때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</a:t>
            </a:r>
            <a:b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</a:b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      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1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번의 맑아서 하늘이 파랗다는 단어의 간격 짧아서 비교적 문맥 파악이 쉬움</a:t>
            </a:r>
            <a:b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</a:b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      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2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번의 한국인과 한국어는 장기 종속성이 확보되지 않으면 정보 연결이 되지 않아 예측이 </a:t>
            </a:r>
            <a:r>
              <a:rPr kumimoji="1"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어려워짐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472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endParaRPr lang="ko-KR" altLang="en-US" b="1" dirty="0">
              <a:latin typeface="Eurostile" panose="020B050402020205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9595D-8920-2147-A545-D57333B9DC60}"/>
              </a:ext>
            </a:extLst>
          </p:cNvPr>
          <p:cNvSpPr txBox="1"/>
          <p:nvPr/>
        </p:nvSpPr>
        <p:spPr>
          <a:xfrm>
            <a:off x="411920" y="1346428"/>
            <a:ext cx="113681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/>
              <a:t>RNN</a:t>
            </a:r>
            <a:r>
              <a:rPr lang="ko-KR" altLang="en-US" sz="1600" dirty="0"/>
              <a:t>에서 발생하는 </a:t>
            </a:r>
            <a:r>
              <a:rPr lang="en" altLang="ko-Kore-KR" sz="1600" dirty="0">
                <a:solidFill>
                  <a:srgbClr val="0070C0"/>
                </a:solidFill>
              </a:rPr>
              <a:t>vanishing/exploding gradient </a:t>
            </a:r>
            <a:r>
              <a:rPr lang="ko-KR" altLang="en-US" sz="1600" dirty="0">
                <a:solidFill>
                  <a:srgbClr val="0070C0"/>
                </a:solidFill>
              </a:rPr>
              <a:t>문제 해결 위해 고안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RNN</a:t>
            </a:r>
            <a:r>
              <a:rPr lang="ko-KR" altLang="en-US" sz="1600" dirty="0"/>
              <a:t>과 다르게 </a:t>
            </a:r>
            <a:r>
              <a:rPr lang="en-US" altLang="ko-KR" sz="1600" dirty="0"/>
              <a:t>LSTM</a:t>
            </a:r>
            <a:r>
              <a:rPr lang="ko-KR" altLang="en-US" sz="1600" dirty="0"/>
              <a:t>에는 </a:t>
            </a:r>
            <a:r>
              <a:rPr lang="en-US" altLang="ko-KR" sz="1600" dirty="0">
                <a:solidFill>
                  <a:srgbClr val="C00000"/>
                </a:solidFill>
              </a:rPr>
              <a:t>cell state</a:t>
            </a:r>
            <a:r>
              <a:rPr lang="ko-KR" altLang="en-US" sz="1600" dirty="0"/>
              <a:t>라는 추가적인 </a:t>
            </a:r>
            <a:r>
              <a:rPr lang="en-US" altLang="ko-KR" sz="1600" dirty="0"/>
              <a:t>context pipeline</a:t>
            </a:r>
            <a:r>
              <a:rPr lang="ko-KR" altLang="en-US" sz="1600" dirty="0"/>
              <a:t> 존재 </a:t>
            </a:r>
            <a:br>
              <a:rPr lang="en-US" altLang="ko-KR" sz="1600" dirty="0"/>
            </a:b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en-US" altLang="ko-KR" sz="1600" dirty="0">
                <a:sym typeface="Wingdings" pitchFamily="2" charset="2"/>
              </a:rPr>
              <a:t>context</a:t>
            </a:r>
            <a:r>
              <a:rPr lang="ko-KR" altLang="en-US" sz="1600" dirty="0">
                <a:sym typeface="Wingdings" pitchFamily="2" charset="2"/>
              </a:rPr>
              <a:t> 유지 가능하여 </a:t>
            </a:r>
            <a:r>
              <a:rPr lang="ko-KR" altLang="en-US" sz="1600" dirty="0">
                <a:solidFill>
                  <a:srgbClr val="0070C0"/>
                </a:solidFill>
                <a:sym typeface="Wingdings" pitchFamily="2" charset="2"/>
              </a:rPr>
              <a:t>장기 종속성 확보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하나의 </a:t>
            </a:r>
            <a:r>
              <a:rPr lang="en" altLang="ko-Kore-KR" sz="1600" dirty="0"/>
              <a:t>LSTM </a:t>
            </a:r>
            <a:r>
              <a:rPr lang="ko-KR" altLang="en-US" sz="1600" dirty="0"/>
              <a:t>유닛은 여러 개의 </a:t>
            </a:r>
            <a:r>
              <a:rPr lang="en" altLang="ko-Kore-KR" sz="1600" dirty="0"/>
              <a:t>gate</a:t>
            </a:r>
            <a:r>
              <a:rPr lang="ko-KR" altLang="en-US" sz="1600" dirty="0"/>
              <a:t>들이 연결되어있는 </a:t>
            </a:r>
            <a:r>
              <a:rPr lang="en" altLang="ko-Kore-KR" sz="1600" dirty="0"/>
              <a:t>cell</a:t>
            </a:r>
            <a:r>
              <a:rPr lang="ko-KR" altLang="en-US" sz="1600" dirty="0"/>
              <a:t>들로 구성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/>
              <a:t>gate</a:t>
            </a:r>
            <a:r>
              <a:rPr lang="ko-KR" altLang="en-US" sz="1600" dirty="0"/>
              <a:t>들은 </a:t>
            </a:r>
            <a:r>
              <a:rPr lang="en-US" altLang="ko-KR" sz="1600" dirty="0"/>
              <a:t>0</a:t>
            </a:r>
            <a:r>
              <a:rPr lang="ko-KR" altLang="en-US" sz="1600" dirty="0"/>
              <a:t>에서 </a:t>
            </a:r>
            <a:r>
              <a:rPr lang="en-US" altLang="ko-KR" sz="1600" dirty="0"/>
              <a:t>1</a:t>
            </a:r>
            <a:r>
              <a:rPr lang="ko-KR" altLang="en-US" sz="1600" dirty="0"/>
              <a:t>사이의 값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C00000"/>
                </a:solidFill>
              </a:rPr>
              <a:t>Forget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C00000"/>
                </a:solidFill>
              </a:rPr>
              <a:t>Input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" altLang="ko-Kore-KR" sz="1600" dirty="0">
                <a:solidFill>
                  <a:srgbClr val="C00000"/>
                </a:solidFill>
              </a:rPr>
              <a:t>gate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C00000"/>
                </a:solidFill>
              </a:rPr>
              <a:t>Output Gate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C00000"/>
                </a:solidFill>
              </a:rPr>
              <a:t>Cell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데이터가 적은 경우 </a:t>
            </a:r>
            <a:r>
              <a:rPr kumimoji="1"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언더피팅이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존재한다고 함</a:t>
            </a:r>
            <a:endParaRPr kumimoji="1" lang="ko-Kore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A1EF1F-36E9-9E47-8949-323A60179F0D}"/>
              </a:ext>
            </a:extLst>
          </p:cNvPr>
          <p:cNvGrpSpPr/>
          <p:nvPr/>
        </p:nvGrpSpPr>
        <p:grpSpPr>
          <a:xfrm>
            <a:off x="5372909" y="3273552"/>
            <a:ext cx="6127373" cy="2523007"/>
            <a:chOff x="5446061" y="3429000"/>
            <a:chExt cx="6127373" cy="252300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FC71D4-B688-3B42-9428-54756FD2CB37}"/>
                </a:ext>
              </a:extLst>
            </p:cNvPr>
            <p:cNvGrpSpPr/>
            <p:nvPr/>
          </p:nvGrpSpPr>
          <p:grpSpPr>
            <a:xfrm>
              <a:off x="6096000" y="3429000"/>
              <a:ext cx="5477434" cy="2523007"/>
              <a:chOff x="1272988" y="2167496"/>
              <a:chExt cx="5477434" cy="2523007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1E219BA-9553-0248-80FC-5542B232CA52}"/>
                  </a:ext>
                </a:extLst>
              </p:cNvPr>
              <p:cNvGrpSpPr/>
              <p:nvPr/>
            </p:nvGrpSpPr>
            <p:grpSpPr>
              <a:xfrm>
                <a:off x="1272988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471FC96C-FB65-E044-9626-21ECEA5E5245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7760F9A2-8168-FA41-BF07-B8AB150F8A63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17F511-83B4-1F43-A197-3CC171554857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id="{390DD2FE-1722-FA42-8297-89C307222B50}"/>
                    </a:ext>
                  </a:extLst>
                </p:cNvPr>
                <p:cNvCxnSpPr>
                  <a:stCxn id="88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화살표 연결선 91">
                  <a:extLst>
                    <a:ext uri="{FF2B5EF4-FFF2-40B4-BE49-F238E27FC236}">
                      <a16:creationId xmlns:a16="http://schemas.microsoft.com/office/drawing/2014/main" id="{6EA16B76-C50E-D44A-8E92-2AFD25F245A5}"/>
                    </a:ext>
                  </a:extLst>
                </p:cNvPr>
                <p:cNvCxnSpPr>
                  <a:cxnSpLocks/>
                  <a:stCxn id="89" idx="0"/>
                  <a:endCxn id="88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6B9E11A-E7FD-9D47-8B92-383411805480}"/>
                  </a:ext>
                </a:extLst>
              </p:cNvPr>
              <p:cNvGrpSpPr/>
              <p:nvPr/>
            </p:nvGrpSpPr>
            <p:grpSpPr>
              <a:xfrm>
                <a:off x="3039035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B61397FB-4ED9-404F-BB15-AB5130B2CC1C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436FE722-24C2-3D4E-AFFD-05E1896829FC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D33AD71-1D7E-364F-B7E8-D984DEF64FF4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49C7BA3C-3482-E247-BDD7-CC2ED28279FD}"/>
                    </a:ext>
                  </a:extLst>
                </p:cNvPr>
                <p:cNvCxnSpPr>
                  <a:stCxn id="83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E0D178F5-8D3A-E64F-AA2E-48179E3EDCC2}"/>
                    </a:ext>
                  </a:extLst>
                </p:cNvPr>
                <p:cNvCxnSpPr>
                  <a:cxnSpLocks/>
                  <a:stCxn id="84" idx="0"/>
                  <a:endCxn id="83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15B88EE4-59A2-084F-9B2D-E9D33F9708FA}"/>
                  </a:ext>
                </a:extLst>
              </p:cNvPr>
              <p:cNvCxnSpPr>
                <a:cxnSpLocks/>
                <a:stCxn id="88" idx="3"/>
                <a:endCxn id="83" idx="1"/>
              </p:cNvCxnSpPr>
              <p:nvPr/>
            </p:nvCxnSpPr>
            <p:spPr>
              <a:xfrm>
                <a:off x="2572870" y="3395663"/>
                <a:ext cx="4661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3B3C5FB3-EB24-5A46-B927-6F0DF33AEE64}"/>
                  </a:ext>
                </a:extLst>
              </p:cNvPr>
              <p:cNvCxnSpPr>
                <a:cxnSpLocks/>
                <a:stCxn id="83" idx="3"/>
                <a:endCxn id="78" idx="1"/>
              </p:cNvCxnSpPr>
              <p:nvPr/>
            </p:nvCxnSpPr>
            <p:spPr>
              <a:xfrm>
                <a:off x="4338917" y="3395663"/>
                <a:ext cx="46168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E01E21D-2C39-2940-BA27-B24D0DE679A6}"/>
                  </a:ext>
                </a:extLst>
              </p:cNvPr>
              <p:cNvGrpSpPr/>
              <p:nvPr/>
            </p:nvGrpSpPr>
            <p:grpSpPr>
              <a:xfrm>
                <a:off x="4800600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DE87B383-E2D0-0547-AC38-7C1042332F2A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57BC4131-9326-FA41-A449-E1D04BE5A5B7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37D9E6AF-D897-614E-B03E-5C52DF10923E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52A4EFB4-5F7C-1C4C-B9EF-0C7675B2B603}"/>
                    </a:ext>
                  </a:extLst>
                </p:cNvPr>
                <p:cNvCxnSpPr>
                  <a:stCxn id="78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72247003-7973-CF4A-A043-846FF2E24F58}"/>
                    </a:ext>
                  </a:extLst>
                </p:cNvPr>
                <p:cNvCxnSpPr>
                  <a:cxnSpLocks/>
                  <a:stCxn id="79" idx="0"/>
                  <a:endCxn id="78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2052158-B4CB-CC46-B45C-FE9971820178}"/>
                  </a:ext>
                </a:extLst>
              </p:cNvPr>
              <p:cNvSpPr txBox="1"/>
              <p:nvPr/>
            </p:nvSpPr>
            <p:spPr>
              <a:xfrm>
                <a:off x="6217016" y="3019145"/>
                <a:ext cx="5334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/>
                  <a:t>…</a:t>
                </a:r>
                <a:endParaRPr kumimoji="1" lang="ko-Kore-KR" altLang="en-US" sz="2800" b="1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31D4434-C511-3C41-9503-7CF59D60DE94}"/>
                </a:ext>
              </a:extLst>
            </p:cNvPr>
            <p:cNvGrpSpPr/>
            <p:nvPr/>
          </p:nvGrpSpPr>
          <p:grpSpPr>
            <a:xfrm>
              <a:off x="5446061" y="4046799"/>
              <a:ext cx="5905500" cy="619125"/>
              <a:chOff x="5446061" y="4046799"/>
              <a:chExt cx="5905500" cy="619125"/>
            </a:xfrm>
          </p:grpSpPr>
          <p:sp>
            <p:nvSpPr>
              <p:cNvPr id="3" name="왼쪽/오른쪽 화살표[L] 2">
                <a:extLst>
                  <a:ext uri="{FF2B5EF4-FFF2-40B4-BE49-F238E27FC236}">
                    <a16:creationId xmlns:a16="http://schemas.microsoft.com/office/drawing/2014/main" id="{FBD619BD-1FC0-754C-97EB-CDBDBEB3E0BF}"/>
                  </a:ext>
                </a:extLst>
              </p:cNvPr>
              <p:cNvSpPr/>
              <p:nvPr/>
            </p:nvSpPr>
            <p:spPr>
              <a:xfrm>
                <a:off x="5446061" y="4046799"/>
                <a:ext cx="5905500" cy="61912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07195-6D6F-9242-BB5A-01A84A2A994A}"/>
                  </a:ext>
                </a:extLst>
              </p:cNvPr>
              <p:cNvSpPr txBox="1"/>
              <p:nvPr/>
            </p:nvSpPr>
            <p:spPr>
              <a:xfrm>
                <a:off x="7702642" y="4178882"/>
                <a:ext cx="1609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solidFill>
                      <a:schemeClr val="bg1"/>
                    </a:solidFill>
                    <a:latin typeface="Eurostile" panose="020B0504020202050204" pitchFamily="34" charset="0"/>
                  </a:rPr>
                  <a:t>cell state</a:t>
                </a:r>
                <a:endParaRPr kumimoji="1" lang="ko-Kore-KR" altLang="en-US" b="1" dirty="0">
                  <a:solidFill>
                    <a:schemeClr val="bg1"/>
                  </a:solidFill>
                  <a:latin typeface="Eurostile" panose="020B05040202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91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4A7F-BEF5-6F49-BA7B-E80C4DF8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endParaRPr kumimoji="1" lang="ko-Kore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C56380-0416-084E-9518-FAFF378C13A6}"/>
              </a:ext>
            </a:extLst>
          </p:cNvPr>
          <p:cNvGrpSpPr/>
          <p:nvPr/>
        </p:nvGrpSpPr>
        <p:grpSpPr>
          <a:xfrm>
            <a:off x="354771" y="1462033"/>
            <a:ext cx="6353174" cy="4380170"/>
            <a:chOff x="2628902" y="1414408"/>
            <a:chExt cx="6353174" cy="43801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C2488B-C1C7-C642-A75D-B32AD17EE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8902" y="1414408"/>
              <a:ext cx="6353174" cy="4109644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6511B82-0AAD-B54F-ADC4-72AA818B64DF}"/>
                </a:ext>
              </a:extLst>
            </p:cNvPr>
            <p:cNvGrpSpPr/>
            <p:nvPr/>
          </p:nvGrpSpPr>
          <p:grpSpPr>
            <a:xfrm>
              <a:off x="3490912" y="2286000"/>
              <a:ext cx="4767079" cy="3508578"/>
              <a:chOff x="3490912" y="2286000"/>
              <a:chExt cx="4767079" cy="350857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E2012-BB4B-3946-8F0D-B39BF21FF311}"/>
                  </a:ext>
                </a:extLst>
              </p:cNvPr>
              <p:cNvSpPr txBox="1"/>
              <p:nvPr/>
            </p:nvSpPr>
            <p:spPr>
              <a:xfrm>
                <a:off x="3490912" y="2286000"/>
                <a:ext cx="47670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b="1" dirty="0">
                    <a:solidFill>
                      <a:srgbClr val="C0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gate</a:t>
                </a:r>
                <a:r>
                  <a:rPr kumimoji="1" lang="ko-Kore-KR" altLang="en-US" sz="1600" b="1" dirty="0">
                    <a:solidFill>
                      <a:srgbClr val="C0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에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의해 값이 바뀌지 않는 경우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cell state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유지</a:t>
                </a:r>
                <a:endParaRPr kumimoji="1" lang="ko-Kore-KR" altLang="en-US" sz="16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7B4B1F2-78B8-084C-8D9D-B0A5C4F2B208}"/>
                  </a:ext>
                </a:extLst>
              </p:cNvPr>
              <p:cNvSpPr/>
              <p:nvPr/>
            </p:nvSpPr>
            <p:spPr>
              <a:xfrm>
                <a:off x="3952875" y="4625027"/>
                <a:ext cx="430511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cell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 </a:t>
                </a: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tanh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activation function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을 통과</a:t>
                </a:r>
                <a:r>
                  <a:rPr kumimoji="1" lang="ko-KR" altLang="en-US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하는 동안 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모든 </a:t>
                </a: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gate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들은 </a:t>
                </a: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sigmoid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activation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통과</a:t>
                </a:r>
                <a:r>
                  <a:rPr kumimoji="1" lang="ko-KR" altLang="en-US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하여 </a:t>
                </a:r>
                <a:endPara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0~1</a:t>
                </a:r>
                <a:r>
                  <a:rPr kumimoji="1" lang="ko-KR" altLang="en-US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사이의 값으로 결정</a:t>
                </a:r>
                <a:endPara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9DA467-F0FA-174E-B112-E3560D279C34}"/>
              </a:ext>
            </a:extLst>
          </p:cNvPr>
          <p:cNvGrpSpPr/>
          <p:nvPr/>
        </p:nvGrpSpPr>
        <p:grpSpPr>
          <a:xfrm>
            <a:off x="6724043" y="2278895"/>
            <a:ext cx="5269743" cy="2828422"/>
            <a:chOff x="7124093" y="2278895"/>
            <a:chExt cx="5269743" cy="282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1885A41-8335-304F-AB76-C1B28E9D1873}"/>
                    </a:ext>
                  </a:extLst>
                </p:cNvPr>
                <p:cNvSpPr txBox="1"/>
                <p:nvPr/>
              </p:nvSpPr>
              <p:spPr>
                <a:xfrm>
                  <a:off x="7709277" y="3429000"/>
                  <a:ext cx="4099377" cy="1126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𝑛𝑝𝑢𝑡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𝑓𝑜𝑟𝑔𝑒𝑡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𝑜𝑢𝑡𝑝𝑢𝑡</m:t>
                                    </m:r>
                                  </m:e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𝑐𝑒𝑙𝑙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1" lang="en-US" altLang="ko-Kore-KR" dirty="0"/>
                    <a:t>  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𝑡𝑎𝑛h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1" lang="en-US" altLang="ko-Kore-KR" dirty="0"/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ore-K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ore-KR" b="0" i="1" baseline="-2500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a14:m>
                  <a:r>
                    <a:rPr kumimoji="1" lang="en-US" altLang="ko-Kore-KR" dirty="0"/>
                    <a:t> </a:t>
                  </a:r>
                  <a:endParaRPr kumimoji="1" lang="en-US" altLang="ko-Kore-KR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1885A41-8335-304F-AB76-C1B28E9D1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9277" y="3429000"/>
                  <a:ext cx="4099377" cy="1126975"/>
                </a:xfrm>
                <a:prstGeom prst="rect">
                  <a:avLst/>
                </a:prstGeom>
                <a:blipFill>
                  <a:blip r:embed="rId4"/>
                  <a:stretch>
                    <a:fillRect b="-111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00266F-8B58-C843-8E05-514CD52E9299}"/>
                </a:ext>
              </a:extLst>
            </p:cNvPr>
            <p:cNvSpPr txBox="1"/>
            <p:nvPr/>
          </p:nvSpPr>
          <p:spPr>
            <a:xfrm>
              <a:off x="7124093" y="4799540"/>
              <a:ext cx="5269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*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모든 </a:t>
              </a:r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gate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와 </a:t>
              </a:r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cell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은 </a:t>
              </a:r>
              <a:r>
                <a:rPr kumimoji="1" lang="en-US" altLang="ko-KR" sz="1400" dirty="0">
                  <a:solidFill>
                    <a:srgbClr val="0070C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own weight, bias</a:t>
              </a:r>
              <a:r>
                <a:rPr kumimoji="1" lang="ko-KR" altLang="en-US" sz="1400" dirty="0">
                  <a:solidFill>
                    <a:srgbClr val="0070C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가 존재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하며</a:t>
              </a:r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요소별로 곱셈 수행</a:t>
              </a:r>
              <a:endPara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203C75-BCC4-CF49-8843-CDCBCB78AAC8}"/>
                </a:ext>
              </a:extLst>
            </p:cNvPr>
            <p:cNvSpPr/>
            <p:nvPr/>
          </p:nvSpPr>
          <p:spPr>
            <a:xfrm>
              <a:off x="8031247" y="2834467"/>
              <a:ext cx="5132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gate</a:t>
              </a:r>
              <a:endParaRPr lang="ko-Kore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F3C695-C19D-1340-A8D4-A13F45C178FA}"/>
                </a:ext>
              </a:extLst>
            </p:cNvPr>
            <p:cNvSpPr/>
            <p:nvPr/>
          </p:nvSpPr>
          <p:spPr>
            <a:xfrm>
              <a:off x="9331717" y="2834467"/>
              <a:ext cx="20056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input</a:t>
              </a: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 가중치 적용한 후 </a:t>
              </a:r>
              <a:endPara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활성화 함수 통과</a:t>
              </a:r>
              <a:endParaRPr lang="ko-Kore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6AF5C4-FA49-9345-B710-569D539C1835}"/>
                </a:ext>
              </a:extLst>
            </p:cNvPr>
            <p:cNvSpPr txBox="1"/>
            <p:nvPr/>
          </p:nvSpPr>
          <p:spPr>
            <a:xfrm>
              <a:off x="8544529" y="2278895"/>
              <a:ext cx="20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C00000"/>
                  </a:solidFill>
                  <a:latin typeface="Eurostile" panose="020B0504020202050204" pitchFamily="34" charset="0"/>
                </a:rPr>
                <a:t>LSTM Equations</a:t>
              </a:r>
              <a:endParaRPr kumimoji="1" lang="ko-Kore-KR" altLang="en-US" b="1" dirty="0">
                <a:solidFill>
                  <a:srgbClr val="C00000"/>
                </a:solidFill>
                <a:latin typeface="Eurostile" panose="020B050402020205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2D6F5A-9944-F643-8ABB-3EB3D1089C75}"/>
                  </a:ext>
                </a:extLst>
              </p:cNvPr>
              <p:cNvSpPr txBox="1"/>
              <p:nvPr/>
            </p:nvSpPr>
            <p:spPr>
              <a:xfrm>
                <a:off x="9347396" y="1217766"/>
                <a:ext cx="2432304" cy="611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1200" dirty="0"/>
                  <a:t> : </a:t>
                </a:r>
                <a:r>
                  <a:rPr kumimoji="1" lang="ko-KR" altLang="en-US" sz="1200" dirty="0"/>
                  <a:t>이전 </a:t>
                </a:r>
                <a:r>
                  <a:rPr kumimoji="1" lang="en-US" altLang="ko-KR" sz="1200" dirty="0"/>
                  <a:t>LSTM unit</a:t>
                </a:r>
                <a:r>
                  <a:rPr kumimoji="1" lang="ko-KR" altLang="en-US" sz="1200" dirty="0"/>
                  <a:t>의 </a:t>
                </a:r>
                <a:r>
                  <a:rPr kumimoji="1" lang="en-US" altLang="ko-KR" sz="1200" dirty="0"/>
                  <a:t>memory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1200" dirty="0"/>
                  <a:t> : </a:t>
                </a:r>
                <a:r>
                  <a:rPr kumimoji="1" lang="ko-KR" altLang="en-US" sz="1200" dirty="0"/>
                  <a:t>이전 </a:t>
                </a:r>
                <a:r>
                  <a:rPr kumimoji="1" lang="en-US" altLang="ko-KR" sz="1200" dirty="0"/>
                  <a:t>LSTM unit</a:t>
                </a:r>
                <a:r>
                  <a:rPr kumimoji="1" lang="ko-KR" altLang="en-US" sz="1200" dirty="0"/>
                  <a:t>의 </a:t>
                </a:r>
                <a:r>
                  <a:rPr kumimoji="1" lang="en-US" altLang="ko-KR" sz="1200" dirty="0"/>
                  <a:t>output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2D6F5A-9944-F643-8ABB-3EB3D1089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96" y="1217766"/>
                <a:ext cx="2432304" cy="611834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3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4A7F-BEF5-6F49-BA7B-E80C4DF8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65E43B-92C1-1B46-81C7-556294DB9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22"/>
          <a:stretch/>
        </p:blipFill>
        <p:spPr>
          <a:xfrm>
            <a:off x="411920" y="2009774"/>
            <a:ext cx="4837763" cy="320539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309EC3-0B10-6A47-8AC7-50182BE84515}"/>
              </a:ext>
            </a:extLst>
          </p:cNvPr>
          <p:cNvGrpSpPr/>
          <p:nvPr/>
        </p:nvGrpSpPr>
        <p:grpSpPr>
          <a:xfrm>
            <a:off x="5753100" y="2464353"/>
            <a:ext cx="6096000" cy="2358266"/>
            <a:chOff x="5753100" y="2464353"/>
            <a:chExt cx="6096000" cy="2358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A71907-0A2E-0D44-99DA-299C6E184455}"/>
                </a:ext>
              </a:extLst>
            </p:cNvPr>
            <p:cNvSpPr txBox="1"/>
            <p:nvPr/>
          </p:nvSpPr>
          <p:spPr>
            <a:xfrm>
              <a:off x="5753100" y="2464353"/>
              <a:ext cx="323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C00000"/>
                  </a:solidFill>
                  <a:latin typeface="Eurostile" panose="020B0504020202050204" pitchFamily="34" charset="0"/>
                </a:rPr>
                <a:t>forget gate</a:t>
              </a:r>
              <a:endParaRPr kumimoji="1" lang="ko-Kore-KR" altLang="en-US" sz="2000" b="1" dirty="0">
                <a:solidFill>
                  <a:srgbClr val="C00000"/>
                </a:solidFill>
                <a:latin typeface="Eurostile" panose="020B05040202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F193F6-C3F7-4A41-B149-9992DE072F71}"/>
                </a:ext>
              </a:extLst>
            </p:cNvPr>
            <p:cNvSpPr txBox="1"/>
            <p:nvPr/>
          </p:nvSpPr>
          <p:spPr>
            <a:xfrm>
              <a:off x="5753100" y="2872085"/>
              <a:ext cx="6096000" cy="195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입력 값을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sigmoid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activation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통과시켜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~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사이의 값으로 결정</a:t>
              </a:r>
              <a:endPara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cell state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잊음</a:t>
              </a:r>
              <a:endPara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cell state 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유지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ex)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apple,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apples 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중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앞의 문맥을 기억하여 예측</a:t>
              </a:r>
              <a:endPara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    기억할 필요가 없는 경우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forget</a:t>
              </a:r>
              <a:endParaRPr kumimoji="1" lang="ko-Kore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67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4A7F-BEF5-6F49-BA7B-E80C4DF8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50045-2BDA-FE4E-93F1-56EDE0B51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7"/>
          <a:stretch/>
        </p:blipFill>
        <p:spPr>
          <a:xfrm>
            <a:off x="411920" y="1990725"/>
            <a:ext cx="4855405" cy="3276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134837B-412D-9446-B643-020E0473452C}"/>
              </a:ext>
            </a:extLst>
          </p:cNvPr>
          <p:cNvGrpSpPr/>
          <p:nvPr/>
        </p:nvGrpSpPr>
        <p:grpSpPr>
          <a:xfrm>
            <a:off x="5753100" y="2464353"/>
            <a:ext cx="6096000" cy="1207951"/>
            <a:chOff x="5753100" y="2464353"/>
            <a:chExt cx="6096000" cy="12079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664103-AA53-824F-9EA3-31B4A753FA00}"/>
                </a:ext>
              </a:extLst>
            </p:cNvPr>
            <p:cNvSpPr txBox="1"/>
            <p:nvPr/>
          </p:nvSpPr>
          <p:spPr>
            <a:xfrm>
              <a:off x="5753100" y="2464353"/>
              <a:ext cx="323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C00000"/>
                  </a:solidFill>
                  <a:latin typeface="Eurostile" panose="020B0504020202050204" pitchFamily="34" charset="0"/>
                </a:rPr>
                <a:t>input gate</a:t>
              </a:r>
              <a:endParaRPr kumimoji="1" lang="ko-Kore-KR" altLang="en-US" sz="2000" b="1" dirty="0">
                <a:solidFill>
                  <a:srgbClr val="C00000"/>
                </a:solidFill>
                <a:latin typeface="Eurostile" panose="020B050402020205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AD3AB1-73E6-904A-93AF-BD7700C99341}"/>
                </a:ext>
              </a:extLst>
            </p:cNvPr>
            <p:cNvSpPr txBox="1"/>
            <p:nvPr/>
          </p:nvSpPr>
          <p:spPr>
            <a:xfrm>
              <a:off x="5753100" y="2872085"/>
              <a:ext cx="6096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어떤 정보를 </a:t>
              </a: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cell state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 담을 것인지 결정</a:t>
              </a:r>
              <a:endPara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sigmoid activation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 의해 결정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FFFAD6-5E4D-D84D-9799-F9AE8BD929A5}"/>
              </a:ext>
            </a:extLst>
          </p:cNvPr>
          <p:cNvSpPr txBox="1"/>
          <p:nvPr/>
        </p:nvSpPr>
        <p:spPr>
          <a:xfrm>
            <a:off x="411920" y="3933825"/>
            <a:ext cx="184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70C0"/>
                </a:solidFill>
              </a:rPr>
              <a:t>input gate layer</a:t>
            </a:r>
            <a:endParaRPr kumimoji="1" lang="ko-Kore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9AFD-7AFD-DC42-8680-8A76039AC811}"/>
              </a:ext>
            </a:extLst>
          </p:cNvPr>
          <p:cNvSpPr txBox="1"/>
          <p:nvPr/>
        </p:nvSpPr>
        <p:spPr>
          <a:xfrm>
            <a:off x="2964620" y="3933825"/>
            <a:ext cx="102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70C0"/>
                </a:solidFill>
              </a:rPr>
              <a:t>tanh layer</a:t>
            </a:r>
            <a:endParaRPr kumimoji="1" lang="ko-Kore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2B743C-F5A2-CE4C-8301-A2C91C27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100" y="3833306"/>
            <a:ext cx="3661483" cy="10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1344A-2DFB-0448-AAC4-2D83A858ED33}"/>
              </a:ext>
            </a:extLst>
          </p:cNvPr>
          <p:cNvSpPr txBox="1"/>
          <p:nvPr/>
        </p:nvSpPr>
        <p:spPr>
          <a:xfrm>
            <a:off x="9334500" y="4505325"/>
            <a:ext cx="151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cell state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값들</a:t>
            </a:r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10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4A7F-BEF5-6F49-BA7B-E80C4DF8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186B25-99D7-A54E-AAEF-F43ECD29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921" y="2009776"/>
            <a:ext cx="4874454" cy="30061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03F457-9B93-E649-888A-803B01968AE5}"/>
              </a:ext>
            </a:extLst>
          </p:cNvPr>
          <p:cNvGrpSpPr/>
          <p:nvPr/>
        </p:nvGrpSpPr>
        <p:grpSpPr>
          <a:xfrm>
            <a:off x="5753100" y="2464353"/>
            <a:ext cx="6096000" cy="1207951"/>
            <a:chOff x="5753100" y="2464353"/>
            <a:chExt cx="6096000" cy="12079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CA045-2DB8-F541-AC82-F46D7299D787}"/>
                </a:ext>
              </a:extLst>
            </p:cNvPr>
            <p:cNvSpPr txBox="1"/>
            <p:nvPr/>
          </p:nvSpPr>
          <p:spPr>
            <a:xfrm>
              <a:off x="5753100" y="2464353"/>
              <a:ext cx="323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C00000"/>
                  </a:solidFill>
                  <a:latin typeface="Eurostile" panose="020B0504020202050204" pitchFamily="34" charset="0"/>
                </a:rPr>
                <a:t>input gate</a:t>
              </a:r>
              <a:endParaRPr kumimoji="1" lang="ko-Kore-KR" altLang="en-US" sz="2000" b="1" dirty="0">
                <a:solidFill>
                  <a:srgbClr val="C00000"/>
                </a:solidFill>
                <a:latin typeface="Eurostile" panose="020B05040202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6A82D-3C3B-474B-B778-61F815BE0AA7}"/>
                </a:ext>
              </a:extLst>
            </p:cNvPr>
            <p:cNvSpPr txBox="1"/>
            <p:nvPr/>
          </p:nvSpPr>
          <p:spPr>
            <a:xfrm>
              <a:off x="5753100" y="2872085"/>
              <a:ext cx="6096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앞의 두 값을 곱하여 업데이트할 값 결정</a:t>
              </a:r>
              <a:endPara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forget gate</a:t>
              </a:r>
              <a:r>
                <a:rPr kumimoji="1"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에서 결정한 값을 더하여 반영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D0B928-0023-4041-A909-71D3BA84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2150" y="3825875"/>
            <a:ext cx="3098800" cy="63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058E9F-3073-6E44-9F83-6B3BB15D926A}"/>
              </a:ext>
            </a:extLst>
          </p:cNvPr>
          <p:cNvSpPr txBox="1"/>
          <p:nvPr/>
        </p:nvSpPr>
        <p:spPr>
          <a:xfrm>
            <a:off x="8870950" y="4056507"/>
            <a:ext cx="151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cell state</a:t>
            </a:r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4E651-9BD7-5C40-AC5C-065E6F0B305E}"/>
              </a:ext>
            </a:extLst>
          </p:cNvPr>
          <p:cNvSpPr txBox="1"/>
          <p:nvPr/>
        </p:nvSpPr>
        <p:spPr>
          <a:xfrm>
            <a:off x="6400800" y="4266591"/>
            <a:ext cx="154305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forget gate</a:t>
            </a:r>
            <a:r>
              <a:rPr kumimoji="1" lang="ko-Kore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값</a:t>
            </a:r>
            <a:endParaRPr kumimoji="1" lang="ko-KR" altLang="en-US" sz="1400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5539F-E203-6B45-A32A-F698F025B049}"/>
              </a:ext>
            </a:extLst>
          </p:cNvPr>
          <p:cNvSpPr txBox="1"/>
          <p:nvPr/>
        </p:nvSpPr>
        <p:spPr>
          <a:xfrm>
            <a:off x="7813674" y="4266591"/>
            <a:ext cx="267335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cell state </a:t>
            </a:r>
            <a:r>
              <a:rPr kumimoji="1" lang="ko-Kore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값과 </a:t>
            </a:r>
            <a:r>
              <a:rPr kumimoji="1" lang="en-US" altLang="ko-Kore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 gate </a:t>
            </a:r>
            <a:r>
              <a:rPr kumimoji="1"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167514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4A7F-BEF5-6F49-BA7B-E80C4DF8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LSTM</a:t>
            </a:r>
            <a:r>
              <a:rPr lang="ko-KR" altLang="en-US" b="1" dirty="0">
                <a:latin typeface="Eurostile" panose="020B0504020202050204" pitchFamily="34" charset="0"/>
              </a:rPr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9DB7E2-36D3-0747-9031-D45231CD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920" y="2038350"/>
            <a:ext cx="4791591" cy="3121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917B75-658D-D84F-87D6-694494C16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100" y="4575532"/>
            <a:ext cx="3695700" cy="10033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D4C9972-B441-CD48-A5AB-8D598E5646A0}"/>
              </a:ext>
            </a:extLst>
          </p:cNvPr>
          <p:cNvGrpSpPr/>
          <p:nvPr/>
        </p:nvGrpSpPr>
        <p:grpSpPr>
          <a:xfrm>
            <a:off x="5753100" y="2464353"/>
            <a:ext cx="6096000" cy="1943152"/>
            <a:chOff x="5753100" y="2464353"/>
            <a:chExt cx="6096000" cy="19431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5BA0C0-52D2-0245-B07C-843FD84626DF}"/>
                </a:ext>
              </a:extLst>
            </p:cNvPr>
            <p:cNvSpPr txBox="1"/>
            <p:nvPr/>
          </p:nvSpPr>
          <p:spPr>
            <a:xfrm>
              <a:off x="5753100" y="2464353"/>
              <a:ext cx="3238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C00000"/>
                  </a:solidFill>
                  <a:latin typeface="Eurostile" panose="020B0504020202050204" pitchFamily="34" charset="0"/>
                </a:rPr>
                <a:t>output gate</a:t>
              </a:r>
              <a:endParaRPr kumimoji="1" lang="ko-Kore-KR" altLang="en-US" sz="2000" b="1" dirty="0">
                <a:solidFill>
                  <a:srgbClr val="C00000"/>
                </a:solidFill>
                <a:latin typeface="Eurostile" panose="020B050402020205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339BA7-0C1F-3543-994B-8AB22D3CA793}"/>
                    </a:ext>
                  </a:extLst>
                </p:cNvPr>
                <p:cNvSpPr txBox="1"/>
                <p:nvPr/>
              </p:nvSpPr>
              <p:spPr>
                <a:xfrm>
                  <a:off x="5753100" y="2872085"/>
                  <a:ext cx="6096000" cy="1535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출력 값을 결정하는 단계</a:t>
                  </a:r>
                  <a:endParaRPr kumimoji="1" lang="en-US" altLang="ko-KR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입력 값에 </a:t>
                  </a:r>
                  <a:r>
                    <a:rPr kumimoji="1" lang="en-US" altLang="ko-KR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sigmoid activation</a:t>
                  </a: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을 적용시켜 값 결정</a:t>
                  </a:r>
                  <a:r>
                    <a:rPr kumimoji="1" lang="en-US" altLang="ko-KR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𝑂</m:t>
                      </m:r>
                      <m:r>
                        <a:rPr kumimoji="1" lang="en-US" altLang="ko-KR" sz="1600" i="1" baseline="-25000" dirty="0" err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𝑡</m:t>
                      </m:r>
                    </m:oMath>
                  </a14:m>
                  <a:r>
                    <a:rPr kumimoji="1" lang="en-US" altLang="ko-KR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cell state(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𝐶</m:t>
                      </m:r>
                      <m:r>
                        <a:rPr kumimoji="1" lang="en-US" altLang="ko-KR" sz="1600" i="1" baseline="-2500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𝑡</m:t>
                      </m:r>
                    </m:oMath>
                  </a14:m>
                  <a:r>
                    <a:rPr kumimoji="1" lang="en-US" altLang="ko-KR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)</a:t>
                  </a:r>
                  <a:r>
                    <a:rPr kumimoji="1" lang="ko-KR" altLang="en-US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에 </a:t>
                  </a:r>
                  <a:r>
                    <a:rPr kumimoji="1" lang="en-US" altLang="ko-KR" sz="1600" dirty="0">
                      <a:solidFill>
                        <a:srgbClr val="0070C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tanh activation</a:t>
                  </a: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을 적용시켜 </a:t>
                  </a:r>
                  <a:r>
                    <a:rPr kumimoji="1" lang="en-US" altLang="ko-KR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-1~1</a:t>
                  </a: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사이의 값으로 반환</a:t>
                  </a:r>
                  <a:endParaRPr kumimoji="1" lang="en-US" altLang="ko-KR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두 값을 곱하여 출력 값 결정 </a:t>
                  </a:r>
                  <a:r>
                    <a:rPr kumimoji="1" lang="en-US" altLang="ko-KR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sym typeface="Wingdings" pitchFamily="2" charset="2"/>
                    </a:rPr>
                    <a:t> </a:t>
                  </a: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sym typeface="Wingdings" pitchFamily="2" charset="2"/>
                    </a:rPr>
                    <a:t>다음 </a:t>
                  </a:r>
                  <a:r>
                    <a:rPr kumimoji="1" lang="en-US" altLang="ko-KR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sym typeface="Wingdings" pitchFamily="2" charset="2"/>
                    </a:rPr>
                    <a:t>LSTM</a:t>
                  </a:r>
                  <a:r>
                    <a:rPr kumimoji="1" lang="ko-KR" altLang="en-US" sz="16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sym typeface="Wingdings" pitchFamily="2" charset="2"/>
                    </a:rPr>
                    <a:t>의 입력 값으로 들어감</a:t>
                  </a:r>
                  <a:endParaRPr kumimoji="1" lang="en-US" altLang="ko-KR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339BA7-0C1F-3543-994B-8AB22D3CA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100" y="2872085"/>
                  <a:ext cx="6096000" cy="1535420"/>
                </a:xfrm>
                <a:prstGeom prst="rect">
                  <a:avLst/>
                </a:prstGeom>
                <a:blipFill>
                  <a:blip r:embed="rId6"/>
                  <a:stretch>
                    <a:fillRect l="-416" b="-409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3D930A44-4D74-C549-813C-B674326FAAFA}"/>
              </a:ext>
            </a:extLst>
          </p:cNvPr>
          <p:cNvSpPr/>
          <p:nvPr/>
        </p:nvSpPr>
        <p:spPr>
          <a:xfrm rot="5400000">
            <a:off x="3613422" y="2837205"/>
            <a:ext cx="323850" cy="378368"/>
          </a:xfrm>
          <a:prstGeom prst="bentArrow">
            <a:avLst>
              <a:gd name="adj1" fmla="val 34873"/>
              <a:gd name="adj2" fmla="val 25000"/>
              <a:gd name="adj3" fmla="val 3289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굽은 화살표[B] 13">
            <a:extLst>
              <a:ext uri="{FF2B5EF4-FFF2-40B4-BE49-F238E27FC236}">
                <a16:creationId xmlns:a16="http://schemas.microsoft.com/office/drawing/2014/main" id="{72895F34-3F6F-3447-A986-CE1DD0048149}"/>
              </a:ext>
            </a:extLst>
          </p:cNvPr>
          <p:cNvSpPr/>
          <p:nvPr/>
        </p:nvSpPr>
        <p:spPr>
          <a:xfrm>
            <a:off x="3228975" y="3518737"/>
            <a:ext cx="564651" cy="446097"/>
          </a:xfrm>
          <a:prstGeom prst="bentArrow">
            <a:avLst>
              <a:gd name="adj1" fmla="val 25000"/>
              <a:gd name="adj2" fmla="val 27135"/>
              <a:gd name="adj3" fmla="val 4491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70F39E-7E81-9943-BBC9-2059843A3B79}"/>
                  </a:ext>
                </a:extLst>
              </p:cNvPr>
              <p:cNvSpPr/>
              <p:nvPr/>
            </p:nvSpPr>
            <p:spPr>
              <a:xfrm>
                <a:off x="3190875" y="2629203"/>
                <a:ext cx="453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𝑪</m:t>
                      </m:r>
                      <m:r>
                        <a:rPr kumimoji="1" lang="en-US" altLang="ko-KR" b="1" i="1" baseline="-2500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𝒕</m:t>
                      </m:r>
                    </m:oMath>
                  </m:oMathPara>
                </a14:m>
                <a:endParaRPr lang="ko-Kore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70F39E-7E81-9943-BBC9-2059843A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75" y="2629203"/>
                <a:ext cx="453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553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AD59A-CF81-E346-83AE-632E26FE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vanilla RNN</a:t>
            </a:r>
            <a:r>
              <a:rPr kumimoji="1" lang="ko-KR" altLang="en-US" b="1" dirty="0">
                <a:latin typeface="Eurostile" panose="020B0504020202050204" pitchFamily="34" charset="0"/>
              </a:rPr>
              <a:t> </a:t>
            </a:r>
            <a:r>
              <a:rPr kumimoji="1" lang="en-US" altLang="ko-KR" b="1" dirty="0">
                <a:latin typeface="Eurostile" panose="020B0504020202050204" pitchFamily="34" charset="0"/>
              </a:rPr>
              <a:t>(</a:t>
            </a:r>
            <a:r>
              <a:rPr kumimoji="1" lang="en-US" altLang="ko-KR" b="1" dirty="0" err="1">
                <a:latin typeface="Eurostile" panose="020B0504020202050204" pitchFamily="34" charset="0"/>
              </a:rPr>
              <a:t>keras</a:t>
            </a:r>
            <a:r>
              <a:rPr kumimoji="1" lang="en-US" altLang="ko-KR" b="1" dirty="0">
                <a:latin typeface="Eurostile" panose="020B0504020202050204" pitchFamily="34" charset="0"/>
              </a:rPr>
              <a:t>)</a:t>
            </a:r>
            <a:endParaRPr kumimoji="1" lang="ko-Kore-KR" altLang="en-US" b="1" dirty="0">
              <a:latin typeface="Eurostile" panose="020B050402020205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24F362-B371-634E-8B29-3B984B2804AB}"/>
              </a:ext>
            </a:extLst>
          </p:cNvPr>
          <p:cNvGrpSpPr/>
          <p:nvPr/>
        </p:nvGrpSpPr>
        <p:grpSpPr>
          <a:xfrm>
            <a:off x="411920" y="1222629"/>
            <a:ext cx="11368160" cy="2562225"/>
            <a:chOff x="411920" y="1990725"/>
            <a:chExt cx="11368160" cy="2562225"/>
          </a:xfrm>
        </p:grpSpPr>
        <p:pic>
          <p:nvPicPr>
            <p:cNvPr id="6" name="그림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3585CC93-9CE7-4B42-AFA9-7E2339B2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20" y="1990725"/>
              <a:ext cx="11368160" cy="256222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57C1153-B91F-4247-8D51-B083BF903CD2}"/>
                </a:ext>
              </a:extLst>
            </p:cNvPr>
            <p:cNvGrpSpPr/>
            <p:nvPr/>
          </p:nvGrpSpPr>
          <p:grpSpPr>
            <a:xfrm>
              <a:off x="1933575" y="2029480"/>
              <a:ext cx="7840803" cy="2343983"/>
              <a:chOff x="1933575" y="2029480"/>
              <a:chExt cx="7840803" cy="2343983"/>
            </a:xfrm>
          </p:grpSpPr>
          <p:sp>
            <p:nvSpPr>
              <p:cNvPr id="7" name="액자 6">
                <a:extLst>
                  <a:ext uri="{FF2B5EF4-FFF2-40B4-BE49-F238E27FC236}">
                    <a16:creationId xmlns:a16="http://schemas.microsoft.com/office/drawing/2014/main" id="{7BE95E37-6C97-2045-957F-58CB136EF53C}"/>
                  </a:ext>
                </a:extLst>
              </p:cNvPr>
              <p:cNvSpPr/>
              <p:nvPr/>
            </p:nvSpPr>
            <p:spPr>
              <a:xfrm>
                <a:off x="1933575" y="2581275"/>
                <a:ext cx="1038225" cy="304800"/>
              </a:xfrm>
              <a:prstGeom prst="fram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>
                <a:extLst>
                  <a:ext uri="{FF2B5EF4-FFF2-40B4-BE49-F238E27FC236}">
                    <a16:creationId xmlns:a16="http://schemas.microsoft.com/office/drawing/2014/main" id="{862BAFFC-6524-2944-96F5-6341A16FC923}"/>
                  </a:ext>
                </a:extLst>
              </p:cNvPr>
              <p:cNvSpPr/>
              <p:nvPr/>
            </p:nvSpPr>
            <p:spPr>
              <a:xfrm>
                <a:off x="2343150" y="3676650"/>
                <a:ext cx="6772275" cy="304800"/>
              </a:xfrm>
              <a:prstGeom prst="fram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>
                <a:extLst>
                  <a:ext uri="{FF2B5EF4-FFF2-40B4-BE49-F238E27FC236}">
                    <a16:creationId xmlns:a16="http://schemas.microsoft.com/office/drawing/2014/main" id="{67FCA4FB-F1CA-6040-B700-BD76F1AD5D39}"/>
                  </a:ext>
                </a:extLst>
              </p:cNvPr>
              <p:cNvSpPr/>
              <p:nvPr/>
            </p:nvSpPr>
            <p:spPr>
              <a:xfrm>
                <a:off x="3095626" y="3124200"/>
                <a:ext cx="1028700" cy="304800"/>
              </a:xfrm>
              <a:prstGeom prst="fram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>
                <a:extLst>
                  <a:ext uri="{FF2B5EF4-FFF2-40B4-BE49-F238E27FC236}">
                    <a16:creationId xmlns:a16="http://schemas.microsoft.com/office/drawing/2014/main" id="{8372FB98-87B5-734C-A19B-B86297126D1C}"/>
                  </a:ext>
                </a:extLst>
              </p:cNvPr>
              <p:cNvSpPr/>
              <p:nvPr/>
            </p:nvSpPr>
            <p:spPr>
              <a:xfrm>
                <a:off x="7705725" y="2581275"/>
                <a:ext cx="695325" cy="304800"/>
              </a:xfrm>
              <a:prstGeom prst="fram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BCAEE9C-D99A-3643-8079-7006E3E16A11}"/>
                  </a:ext>
                </a:extLst>
              </p:cNvPr>
              <p:cNvSpPr/>
              <p:nvPr/>
            </p:nvSpPr>
            <p:spPr>
              <a:xfrm>
                <a:off x="6404545" y="2029480"/>
                <a:ext cx="33698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ore-KR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False : </a:t>
                </a:r>
                <a:r>
                  <a:rPr lang="ko-KR" altLang="en-US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마지막 </a:t>
                </a:r>
                <a:r>
                  <a:rPr lang="en-US" altLang="ko-KR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timestep</a:t>
                </a:r>
                <a:r>
                  <a:rPr lang="ko-KR" altLang="en-US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에서만 </a:t>
                </a:r>
                <a:r>
                  <a:rPr lang="en-US" altLang="ko-KR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output </a:t>
                </a:r>
                <a:r>
                  <a:rPr lang="ko-KR" altLang="en-US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출력</a:t>
                </a:r>
                <a:endParaRPr lang="en-US" altLang="ko-KR" sz="1400" b="1" dirty="0">
                  <a:solidFill>
                    <a:srgbClr val="FFC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  <a:cs typeface="GillSans" panose="020B0502020104020203" pitchFamily="34" charset="-79"/>
                </a:endParaRPr>
              </a:p>
              <a:p>
                <a:r>
                  <a:rPr lang="en-US" altLang="ko-Kore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True : 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모든 </a:t>
                </a:r>
                <a:r>
                  <a:rPr lang="en-US" altLang="ko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timestep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에서 </a:t>
                </a:r>
                <a:r>
                  <a:rPr lang="en-US" altLang="ko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output 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출력</a:t>
                </a:r>
                <a:endParaRPr lang="en" altLang="ko-Kore-KR" sz="1400" b="1" dirty="0">
                  <a:solidFill>
                    <a:srgbClr val="FFC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6F81F3B-3997-C044-982B-30D4CBC84D46}"/>
                  </a:ext>
                </a:extLst>
              </p:cNvPr>
              <p:cNvSpPr/>
              <p:nvPr/>
            </p:nvSpPr>
            <p:spPr>
              <a:xfrm>
                <a:off x="3095626" y="2232752"/>
                <a:ext cx="33089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RNN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의 기본 </a:t>
                </a:r>
                <a:r>
                  <a:rPr lang="en-US" altLang="ko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activation function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은 </a:t>
                </a:r>
                <a:r>
                  <a:rPr lang="en-US" altLang="ko-KR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tanh</a:t>
                </a:r>
                <a:endParaRPr lang="en" altLang="ko-Kore-KR" sz="1400" b="1" dirty="0">
                  <a:solidFill>
                    <a:srgbClr val="FFC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A8DBF08-913C-6640-ACCC-4D220E8C74F9}"/>
                  </a:ext>
                </a:extLst>
              </p:cNvPr>
              <p:cNvSpPr/>
              <p:nvPr/>
            </p:nvSpPr>
            <p:spPr>
              <a:xfrm>
                <a:off x="4013937" y="4065686"/>
                <a:ext cx="27093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ore-KR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CNN</a:t>
                </a:r>
                <a:r>
                  <a:rPr lang="ko-KR" altLang="en-US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에서 </a:t>
                </a:r>
                <a:r>
                  <a:rPr lang="en-US" altLang="ko-KR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compile</a:t>
                </a:r>
                <a:r>
                  <a:rPr lang="ko-KR" altLang="en-US" sz="1400" b="1" dirty="0">
                    <a:solidFill>
                      <a:srgbClr val="FFC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했던</a:t>
                </a:r>
                <a:r>
                  <a:rPr lang="ko-KR" altLang="en-US" sz="1400" b="1" dirty="0">
                    <a:solidFill>
                      <a:srgbClr val="FFC000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GillSans" panose="020B0502020104020203" pitchFamily="34" charset="-79"/>
                  </a:rPr>
                  <a:t> 방법과 동일</a:t>
                </a:r>
                <a:endParaRPr lang="en" altLang="ko-Kore-KR" sz="1400" b="1" dirty="0">
                  <a:solidFill>
                    <a:srgbClr val="FFC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1BD7026-EB2A-E54C-93AC-FB2E47E1CDF1}"/>
                  </a:ext>
                </a:extLst>
              </p:cNvPr>
              <p:cNvCxnSpPr/>
              <p:nvPr/>
            </p:nvCxnSpPr>
            <p:spPr>
              <a:xfrm flipV="1">
                <a:off x="2452687" y="2386640"/>
                <a:ext cx="642939" cy="166060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4886524-84BE-E342-AEC8-1B31C72F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3938742"/>
            <a:ext cx="11368160" cy="2247900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CC29662E-D44E-BD4B-B179-39EA8ADB6161}"/>
              </a:ext>
            </a:extLst>
          </p:cNvPr>
          <p:cNvSpPr/>
          <p:nvPr/>
        </p:nvSpPr>
        <p:spPr>
          <a:xfrm>
            <a:off x="1915668" y="4423029"/>
            <a:ext cx="1467611" cy="3048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2FBBD2-3D5F-C34F-8F34-A5C459379960}"/>
              </a:ext>
            </a:extLst>
          </p:cNvPr>
          <p:cNvSpPr/>
          <p:nvPr/>
        </p:nvSpPr>
        <p:spPr>
          <a:xfrm>
            <a:off x="3054910" y="4115252"/>
            <a:ext cx="6699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이전의 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값</a:t>
            </a:r>
            <a:r>
              <a:rPr lang="ko-Kore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뿐만 아니라 이후의 값으로도 예측 가능한 양방향 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순환 신경망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(Bidirectional RNN)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5EFABB-5FE5-264F-B7EC-15A89612E511}"/>
              </a:ext>
            </a:extLst>
          </p:cNvPr>
          <p:cNvSpPr/>
          <p:nvPr/>
        </p:nvSpPr>
        <p:spPr>
          <a:xfrm>
            <a:off x="6404545" y="2131019"/>
            <a:ext cx="3724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다음 </a:t>
            </a:r>
            <a:r>
              <a:rPr lang="en-US" altLang="ko-Kore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LSTM unit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이 없을 경우 </a:t>
            </a:r>
            <a:r>
              <a:rPr lang="en-US" altLang="ko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False (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반대는 </a:t>
            </a:r>
            <a:r>
              <a:rPr lang="en-US" altLang="ko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True)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69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stacked vanilla RNN</a:t>
            </a:r>
            <a:r>
              <a:rPr kumimoji="1" lang="ko-KR" altLang="en-US" b="1" dirty="0">
                <a:latin typeface="Eurostile" panose="020B0504020202050204" pitchFamily="34" charset="0"/>
              </a:rPr>
              <a:t> </a:t>
            </a:r>
            <a:r>
              <a:rPr kumimoji="1" lang="en-US" altLang="ko-KR" b="1" dirty="0">
                <a:latin typeface="Eurostile" panose="020B0504020202050204" pitchFamily="34" charset="0"/>
              </a:rPr>
              <a:t>(</a:t>
            </a:r>
            <a:r>
              <a:rPr kumimoji="1" lang="en-US" altLang="ko-KR" b="1" dirty="0" err="1">
                <a:latin typeface="Eurostile" panose="020B0504020202050204" pitchFamily="34" charset="0"/>
              </a:rPr>
              <a:t>keras</a:t>
            </a:r>
            <a:r>
              <a:rPr kumimoji="1" lang="en-US" altLang="ko-KR" b="1" dirty="0">
                <a:latin typeface="Eurostile" panose="020B0504020202050204" pitchFamily="34" charset="0"/>
              </a:rPr>
              <a:t>)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8793D3-F5D2-114F-8BB4-E17194A6A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" y="2066925"/>
            <a:ext cx="11368160" cy="268605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0DDF7A4A-6BBA-E44F-B70D-0A3B21F3B2B3}"/>
              </a:ext>
            </a:extLst>
          </p:cNvPr>
          <p:cNvSpPr/>
          <p:nvPr/>
        </p:nvSpPr>
        <p:spPr>
          <a:xfrm>
            <a:off x="1885950" y="2562224"/>
            <a:ext cx="1076325" cy="571501"/>
          </a:xfrm>
          <a:prstGeom prst="frame">
            <a:avLst>
              <a:gd name="adj1" fmla="val 773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CA12E-FC77-644D-8214-073C07FC7C81}"/>
              </a:ext>
            </a:extLst>
          </p:cNvPr>
          <p:cNvSpPr/>
          <p:nvPr/>
        </p:nvSpPr>
        <p:spPr>
          <a:xfrm>
            <a:off x="3165784" y="2254446"/>
            <a:ext cx="2297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simple RNN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을 다층으로 구성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F2CCDE65-645A-3644-AA2C-2360B0DFB427}"/>
              </a:ext>
            </a:extLst>
          </p:cNvPr>
          <p:cNvSpPr/>
          <p:nvPr/>
        </p:nvSpPr>
        <p:spPr>
          <a:xfrm>
            <a:off x="4801739" y="2503478"/>
            <a:ext cx="864978" cy="403098"/>
          </a:xfrm>
          <a:prstGeom prst="frame">
            <a:avLst>
              <a:gd name="adj1" fmla="val 19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3872F-5B80-1745-B757-55D4E2EBC341}"/>
              </a:ext>
            </a:extLst>
          </p:cNvPr>
          <p:cNvSpPr/>
          <p:nvPr/>
        </p:nvSpPr>
        <p:spPr>
          <a:xfrm>
            <a:off x="4801739" y="3155608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ex) 100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개의 입력데이터가</a:t>
            </a:r>
            <a:r>
              <a:rPr lang="en-US" altLang="ko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(49,1)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의 </a:t>
            </a:r>
            <a:r>
              <a:rPr lang="en-US" altLang="ko-KR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input shape</a:t>
            </a:r>
            <a:r>
              <a:rPr lang="ko-KR" altLang="en-US" sz="1400" b="1" dirty="0">
                <a:solidFill>
                  <a:srgbClr val="FFC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을 가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짐</a:t>
            </a:r>
            <a:br>
              <a:rPr lang="en-US" altLang="ko-Kore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</a:br>
            <a:r>
              <a:rPr lang="en-US" altLang="ko-Kore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    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(</a:t>
            </a:r>
            <a:r>
              <a:rPr lang="en-US" altLang="ko-Kore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100,49,1)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 (49,1)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의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shape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을 가진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input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이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100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개이고 하나의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sequence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  <a:sym typeface="Wingdings" pitchFamily="2" charset="2"/>
              </a:rPr>
              <a:t>가 됨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2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LSTM</a:t>
            </a:r>
            <a:r>
              <a:rPr kumimoji="1" lang="ko-KR" altLang="en-US" b="1" dirty="0">
                <a:latin typeface="Eurostile" panose="020B0504020202050204" pitchFamily="34" charset="0"/>
              </a:rPr>
              <a:t> </a:t>
            </a:r>
            <a:r>
              <a:rPr kumimoji="1" lang="en-US" altLang="ko-KR" b="1" dirty="0">
                <a:latin typeface="Eurostile" panose="020B0504020202050204" pitchFamily="34" charset="0"/>
              </a:rPr>
              <a:t>(</a:t>
            </a:r>
            <a:r>
              <a:rPr kumimoji="1" lang="en-US" altLang="ko-KR" b="1" dirty="0" err="1">
                <a:latin typeface="Eurostile" panose="020B0504020202050204" pitchFamily="34" charset="0"/>
              </a:rPr>
              <a:t>keras</a:t>
            </a:r>
            <a:r>
              <a:rPr kumimoji="1" lang="en-US" altLang="ko-KR" b="1" dirty="0">
                <a:latin typeface="Eurostile" panose="020B0504020202050204" pitchFamily="34" charset="0"/>
              </a:rPr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46434-AA1C-774C-961A-5F2B22AE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581150"/>
            <a:ext cx="11368160" cy="3352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7F596AA-537E-524B-8704-EE86E4F64306}"/>
              </a:ext>
            </a:extLst>
          </p:cNvPr>
          <p:cNvSpPr/>
          <p:nvPr/>
        </p:nvSpPr>
        <p:spPr>
          <a:xfrm>
            <a:off x="2105026" y="2714625"/>
            <a:ext cx="628649" cy="3048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5CBE54-9740-F04F-843F-D43F4AF49FF9}"/>
              </a:ext>
            </a:extLst>
          </p:cNvPr>
          <p:cNvSpPr/>
          <p:nvPr/>
        </p:nvSpPr>
        <p:spPr>
          <a:xfrm>
            <a:off x="3348330" y="2473523"/>
            <a:ext cx="3528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LSTM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또한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simple RNN</a:t>
            </a:r>
            <a:r>
              <a:rPr lang="ko-KR" altLang="en-US" sz="1400" b="1" dirty="0" err="1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처럼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import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하여 사용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781AA-8BB0-5A46-8437-EBBD7698BE5B}"/>
              </a:ext>
            </a:extLst>
          </p:cNvPr>
          <p:cNvSpPr/>
          <p:nvPr/>
        </p:nvSpPr>
        <p:spPr>
          <a:xfrm>
            <a:off x="6954102" y="2463998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b="1" dirty="0" err="1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return_sequence</a:t>
            </a:r>
            <a:r>
              <a:rPr lang="en-US" altLang="ko-Kore-KR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동일한 방식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1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Recurrent Neural Network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vanilla RNN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implementation using </a:t>
            </a:r>
            <a:r>
              <a:rPr lang="en-US" altLang="ko-KR" dirty="0" err="1"/>
              <a:t>keras</a:t>
            </a:r>
            <a:r>
              <a:rPr lang="en-US" altLang="ko-KR" dirty="0"/>
              <a:t> (RNN,LSTM)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494E8-B50C-C246-A087-09F6B1AC0F18}"/>
              </a:ext>
            </a:extLst>
          </p:cNvPr>
          <p:cNvSpPr/>
          <p:nvPr/>
        </p:nvSpPr>
        <p:spPr>
          <a:xfrm>
            <a:off x="3538728" y="4764024"/>
            <a:ext cx="7982712" cy="102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stacked LSTM</a:t>
            </a:r>
            <a:r>
              <a:rPr kumimoji="1" lang="ko-KR" altLang="en-US" b="1" dirty="0">
                <a:latin typeface="Eurostile" panose="020B0504020202050204" pitchFamily="34" charset="0"/>
              </a:rPr>
              <a:t> </a:t>
            </a:r>
            <a:r>
              <a:rPr kumimoji="1" lang="en-US" altLang="ko-KR" b="1" dirty="0">
                <a:latin typeface="Eurostile" panose="020B0504020202050204" pitchFamily="34" charset="0"/>
              </a:rPr>
              <a:t>(</a:t>
            </a:r>
            <a:r>
              <a:rPr kumimoji="1" lang="en-US" altLang="ko-KR" b="1" dirty="0" err="1">
                <a:latin typeface="Eurostile" panose="020B0504020202050204" pitchFamily="34" charset="0"/>
              </a:rPr>
              <a:t>keras</a:t>
            </a:r>
            <a:r>
              <a:rPr kumimoji="1" lang="en-US" altLang="ko-KR" b="1" dirty="0">
                <a:latin typeface="Eurostile" panose="020B0504020202050204" pitchFamily="34" charset="0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C1167-236C-654E-AE9B-3F8B1F28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609725"/>
            <a:ext cx="11368160" cy="323532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7755EA1-8CCC-0E47-8BAA-370C06D7B3FF}"/>
              </a:ext>
            </a:extLst>
          </p:cNvPr>
          <p:cNvSpPr/>
          <p:nvPr/>
        </p:nvSpPr>
        <p:spPr>
          <a:xfrm>
            <a:off x="2085976" y="2276474"/>
            <a:ext cx="619124" cy="581025"/>
          </a:xfrm>
          <a:prstGeom prst="frame">
            <a:avLst>
              <a:gd name="adj1" fmla="val 594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66C754-4A79-6246-882D-84DBDC180065}"/>
              </a:ext>
            </a:extLst>
          </p:cNvPr>
          <p:cNvSpPr/>
          <p:nvPr/>
        </p:nvSpPr>
        <p:spPr>
          <a:xfrm>
            <a:off x="3338805" y="2016322"/>
            <a:ext cx="1879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여러층으로</a:t>
            </a:r>
            <a:r>
              <a:rPr lang="ko-KR" altLang="en-US" sz="14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illSans" panose="020B0502020104020203" pitchFamily="34" charset="-79"/>
              </a:rPr>
              <a:t> 쌓을 수 있음</a:t>
            </a:r>
            <a:endParaRPr lang="en" altLang="ko-Kore-KR" sz="1400" b="1" dirty="0">
              <a:solidFill>
                <a:srgbClr val="FFC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18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BAE53E-9255-BA4E-BB6D-42E3420F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3429000"/>
            <a:ext cx="11368160" cy="2565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899659-C48B-1548-AB19-1BCDDD3B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training</a:t>
            </a:r>
            <a:endParaRPr kumimoji="1" lang="ko-Kore-KR" altLang="en-US" b="1" dirty="0">
              <a:latin typeface="Eurostile" panose="020B05040202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2E7FA-41BE-C84B-94BD-0D90DB44EBE6}"/>
              </a:ext>
            </a:extLst>
          </p:cNvPr>
          <p:cNvSpPr txBox="1"/>
          <p:nvPr/>
        </p:nvSpPr>
        <p:spPr>
          <a:xfrm>
            <a:off x="411920" y="2703173"/>
            <a:ext cx="3392424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0C0"/>
                </a:solidFill>
                <a:latin typeface="Eurostile" panose="020B0504020202050204" pitchFamily="34" charset="0"/>
              </a:rPr>
              <a:t>학습 방법은 동일</a:t>
            </a:r>
            <a:endParaRPr kumimoji="1" lang="en-US" altLang="ko-KR" sz="1400" b="1" dirty="0">
              <a:solidFill>
                <a:srgbClr val="0070C0"/>
              </a:solidFill>
              <a:latin typeface="Eurostile" panose="020B050402020205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0070C0"/>
                </a:solidFill>
                <a:latin typeface="Eurostile" panose="020B0504020202050204" pitchFamily="34" charset="0"/>
              </a:rPr>
              <a:t>model.fit</a:t>
            </a:r>
            <a:r>
              <a:rPr kumimoji="1" lang="ko-KR" altLang="en-US" sz="1400" b="1" dirty="0">
                <a:solidFill>
                  <a:srgbClr val="0070C0"/>
                </a:solidFill>
                <a:latin typeface="Eurostile" panose="020B0504020202050204" pitchFamily="34" charset="0"/>
              </a:rPr>
              <a:t>을 통해 학습 가능</a:t>
            </a:r>
            <a:endParaRPr kumimoji="1" lang="ko-Kore-KR" altLang="en-US" sz="1400" b="1" dirty="0">
              <a:solidFill>
                <a:srgbClr val="0070C0"/>
              </a:solidFill>
              <a:latin typeface="Eurostile" panose="020B0504020202050204" pitchFamily="34" charset="0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A60F2D6-A889-5148-8A24-0A048B88D24B}"/>
              </a:ext>
            </a:extLst>
          </p:cNvPr>
          <p:cNvSpPr/>
          <p:nvPr/>
        </p:nvSpPr>
        <p:spPr>
          <a:xfrm>
            <a:off x="1564768" y="3753675"/>
            <a:ext cx="1041272" cy="299657"/>
          </a:xfrm>
          <a:prstGeom prst="frame">
            <a:avLst>
              <a:gd name="adj1" fmla="val 1204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284433-CB86-1647-9EE9-660B5AAB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656" y="969910"/>
            <a:ext cx="3392424" cy="23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3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CD1BF-AFA2-8246-B985-1B99351D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test</a:t>
            </a:r>
            <a:endParaRPr kumimoji="1" lang="ko-Kore-KR" altLang="en-US" b="1" dirty="0">
              <a:latin typeface="Eurostile" panose="020B050402020205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04B4F-642C-3049-94FA-01F461074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2364740"/>
            <a:ext cx="7962900" cy="32258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7C7497C-F930-094E-8A04-C1005979E2BC}"/>
              </a:ext>
            </a:extLst>
          </p:cNvPr>
          <p:cNvSpPr/>
          <p:nvPr/>
        </p:nvSpPr>
        <p:spPr>
          <a:xfrm>
            <a:off x="1848232" y="2857563"/>
            <a:ext cx="1507616" cy="299657"/>
          </a:xfrm>
          <a:prstGeom prst="frame">
            <a:avLst>
              <a:gd name="adj1" fmla="val 1204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09F10-0425-6D43-90AD-131B3B8C1BCB}"/>
              </a:ext>
            </a:extLst>
          </p:cNvPr>
          <p:cNvSpPr txBox="1"/>
          <p:nvPr/>
        </p:nvSpPr>
        <p:spPr>
          <a:xfrm>
            <a:off x="905828" y="1899251"/>
            <a:ext cx="3392424" cy="375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0070C0"/>
                </a:solidFill>
                <a:latin typeface="Eurostile" panose="020B0504020202050204" pitchFamily="34" charset="0"/>
              </a:rPr>
              <a:t>model.predict</a:t>
            </a:r>
            <a:r>
              <a:rPr kumimoji="1" lang="ko-KR" altLang="en-US" sz="1400" b="1" dirty="0">
                <a:solidFill>
                  <a:srgbClr val="0070C0"/>
                </a:solidFill>
                <a:latin typeface="Eurostile" panose="020B0504020202050204" pitchFamily="34" charset="0"/>
              </a:rPr>
              <a:t>을 통해 예측 가능</a:t>
            </a:r>
            <a:endParaRPr kumimoji="1" lang="ko-Kore-KR" altLang="en-US" sz="1400" b="1" dirty="0">
              <a:solidFill>
                <a:srgbClr val="0070C0"/>
              </a:solidFill>
              <a:latin typeface="Eurostile" panose="020B050402020205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B115E4-DBD1-EE4A-8B19-D8F3826E5F45}"/>
              </a:ext>
            </a:extLst>
          </p:cNvPr>
          <p:cNvGrpSpPr/>
          <p:nvPr/>
        </p:nvGrpSpPr>
        <p:grpSpPr>
          <a:xfrm>
            <a:off x="7486904" y="3792081"/>
            <a:ext cx="4620696" cy="2989465"/>
            <a:chOff x="7230872" y="3252585"/>
            <a:chExt cx="4620696" cy="29894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0BDDFC-602C-C241-9BB1-EDAAEC3A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872" y="3529584"/>
              <a:ext cx="4620696" cy="27124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5699E-87F8-334F-810F-67A81788BEAF}"/>
                </a:ext>
              </a:extLst>
            </p:cNvPr>
            <p:cNvSpPr txBox="1"/>
            <p:nvPr/>
          </p:nvSpPr>
          <p:spPr>
            <a:xfrm>
              <a:off x="10269656" y="3252585"/>
              <a:ext cx="1581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실제 </a:t>
              </a:r>
              <a:r>
                <a:rPr kumimoji="1" lang="en-US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label</a:t>
              </a:r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 예측 </a:t>
              </a:r>
              <a:r>
                <a:rPr kumimoji="1"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label</a:t>
              </a:r>
              <a:endParaRPr kumimoji="1"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9259F6-4D1D-2843-BFF6-039A31BFF0BB}"/>
              </a:ext>
            </a:extLst>
          </p:cNvPr>
          <p:cNvSpPr/>
          <p:nvPr/>
        </p:nvSpPr>
        <p:spPr>
          <a:xfrm>
            <a:off x="411920" y="1230713"/>
            <a:ext cx="6149440" cy="8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keras</a:t>
            </a: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제공하는 로이터 뉴스 분류 데이터 셋으로 실험</a:t>
            </a:r>
            <a:endParaRPr lang="en-US" altLang="ko-KR" sz="1200" b="1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46</a:t>
            </a:r>
            <a:r>
              <a:rPr lang="ko-KR" altLang="en-US" sz="1200" dirty="0"/>
              <a:t>개의 토픽을 갖고 있으며 각 뉴스기사마다 하나의 토픽 가짐</a:t>
            </a:r>
            <a:r>
              <a:rPr lang="en-US" altLang="ko-KR" sz="1200" dirty="0"/>
              <a:t>, </a:t>
            </a:r>
            <a:r>
              <a:rPr lang="ko-KR" altLang="en-US" sz="1200" dirty="0"/>
              <a:t>각 뉴스를 토픽으로 분류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b="1" i="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C5E594-98AD-5A4D-9134-EA9ED1F8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339" y="17873"/>
            <a:ext cx="3293261" cy="37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Sequential patterns</a:t>
            </a:r>
            <a:endParaRPr lang="ko-KR" altLang="en-US" b="1" dirty="0">
              <a:latin typeface="Eurostile" panose="020B050402020205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text to text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절 단위로 번역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단어 단위가 아님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Speech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speech to text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Siri, Bixby …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Audio,</a:t>
            </a:r>
            <a:r>
              <a:rPr lang="ko-KR" altLang="en-US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Video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Physical processes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시간에 따라 달라지는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시계열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데이터의 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과거와 현재의 종속 관계를 분석하여 예측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앞뒤 문맥 파악하여 번역하는 느낌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Simple RNN, </a:t>
            </a:r>
            <a:r>
              <a:rPr lang="en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LSTM, GRU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등의 모델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주가 분석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기상 예측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번역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등에 사용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endParaRPr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Sequence</a:t>
            </a:r>
            <a:r>
              <a:rPr lang="en" altLang="ko-Kore-KR" b="1" dirty="0">
                <a:latin typeface="Eurostile" panose="020B0504020202050204" pitchFamily="34" charset="0"/>
              </a:rPr>
              <a:t> </a:t>
            </a:r>
            <a:r>
              <a:rPr lang="en-US" altLang="ko-KR" b="1" dirty="0">
                <a:latin typeface="Eurostile" panose="020B0504020202050204" pitchFamily="34" charset="0"/>
              </a:rPr>
              <a:t>m</a:t>
            </a:r>
            <a:r>
              <a:rPr lang="en" altLang="ko-Kore-KR" b="1" dirty="0" err="1">
                <a:latin typeface="Eurostile" panose="020B0504020202050204" pitchFamily="34" charset="0"/>
              </a:rPr>
              <a:t>odeling</a:t>
            </a:r>
            <a:r>
              <a:rPr lang="en" altLang="ko-Kore-KR" b="1" dirty="0">
                <a:latin typeface="Eurostile" panose="020B0504020202050204" pitchFamily="34" charset="0"/>
              </a:rPr>
              <a:t> </a:t>
            </a:r>
            <a:endParaRPr lang="en" altLang="ko-Kore-KR" b="1" dirty="0">
              <a:effectLst/>
              <a:latin typeface="Eurostile" panose="020B050402020205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 to one</a:t>
            </a:r>
          </a:p>
          <a:p>
            <a:pPr lvl="1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시점의 데이터만 입력 받아 하나의 출력을 생성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fixed size input, output</a:t>
            </a:r>
          </a:p>
          <a:p>
            <a:pPr lvl="1"/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classification</a:t>
            </a:r>
          </a:p>
          <a:p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one to many</a:t>
            </a:r>
          </a:p>
          <a:p>
            <a:pPr lvl="1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시점의 데이터만 입력 받아 </a:t>
            </a:r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output</a:t>
            </a:r>
            <a:r>
              <a:rPr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captioning*</a:t>
            </a:r>
          </a:p>
          <a:p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many to one</a:t>
            </a:r>
          </a:p>
          <a:p>
            <a:pPr lvl="1"/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</a:t>
            </a:r>
            <a:r>
              <a:rPr lang="ko-KR" altLang="en-US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받아 하나의 출력을 생성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ore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sentiment analysis*</a:t>
            </a:r>
            <a:endParaRPr lang="en-US" altLang="ko-KR" sz="1200" b="1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many to many</a:t>
            </a:r>
          </a:p>
          <a:p>
            <a:pPr lvl="1"/>
            <a:r>
              <a:rPr lang="en-US" altLang="ko-Kore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</a:t>
            </a:r>
            <a:r>
              <a:rPr lang="en" altLang="ko-Kore-KR" sz="1600" dirty="0" err="1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achine</a:t>
            </a:r>
            <a:r>
              <a:rPr lang="en" altLang="ko-Kore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translation </a:t>
            </a:r>
          </a:p>
          <a:p>
            <a:pPr lvl="2"/>
            <a:r>
              <a:rPr lang="en" altLang="ko-Kore-KR" sz="1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input, sequence output </a:t>
            </a:r>
            <a:r>
              <a:rPr lang="en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(sequence of words </a:t>
            </a:r>
            <a:r>
              <a:rPr lang="en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 </a:t>
            </a:r>
            <a:r>
              <a:rPr lang="en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of words)</a:t>
            </a:r>
          </a:p>
          <a:p>
            <a:pPr lvl="2"/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한국어 </a:t>
            </a:r>
            <a:r>
              <a:rPr lang="en-US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영어 번역</a:t>
            </a:r>
            <a:endParaRPr lang="en" altLang="ko-Kore-KR" sz="1400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ore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syncing video image</a:t>
            </a:r>
            <a:endParaRPr lang="en" altLang="ko-Kore-KR" sz="1200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en-US" altLang="ko-KR" sz="14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synced sequence input, synced sequence output</a:t>
            </a:r>
          </a:p>
          <a:p>
            <a:pPr lvl="2"/>
            <a:r>
              <a:rPr lang="en-US" altLang="ko-KR" sz="1400" dirty="0">
                <a:solidFill>
                  <a:srgbClr val="0070C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video classification on frame level*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B38881-E2E2-8F49-BAC4-25C3EB660466}"/>
              </a:ext>
            </a:extLst>
          </p:cNvPr>
          <p:cNvGrpSpPr/>
          <p:nvPr/>
        </p:nvGrpSpPr>
        <p:grpSpPr>
          <a:xfrm>
            <a:off x="9153235" y="1320800"/>
            <a:ext cx="2392219" cy="3150991"/>
            <a:chOff x="9153235" y="1320800"/>
            <a:chExt cx="2392219" cy="3150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D48BD1-E129-F843-BD39-DF4005BCAAE5}"/>
                </a:ext>
              </a:extLst>
            </p:cNvPr>
            <p:cNvSpPr txBox="1"/>
            <p:nvPr/>
          </p:nvSpPr>
          <p:spPr>
            <a:xfrm>
              <a:off x="9153235" y="1320800"/>
              <a:ext cx="2392219" cy="3150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*image captioning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 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텍스트로 이미지를 설명하는 것</a:t>
              </a:r>
              <a:endPara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</a:t>
              </a:r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  <a:sym typeface="Wingdings" pitchFamily="2" charset="2"/>
                </a:rPr>
                <a:t>한 이미지 안의 여러 객체를 인식</a:t>
              </a:r>
              <a:endPara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         길에 서있는 닭 </a:t>
              </a:r>
              <a:r>
                <a:rPr kumimoji="1"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두마리</a:t>
              </a:r>
              <a:endParaRPr kumimoji="1"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6" name="그림 5" descr="실외, 잔디, 작은, 서있는이(가) 표시된 사진&#10;&#10;자동 생성된 설명">
              <a:extLst>
                <a:ext uri="{FF2B5EF4-FFF2-40B4-BE49-F238E27FC236}">
                  <a16:creationId xmlns:a16="http://schemas.microsoft.com/office/drawing/2014/main" id="{7CECC977-5EC4-7F4E-9508-E895B2C84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7" t="36094" r="27727" b="9444"/>
            <a:stretch/>
          </p:blipFill>
          <p:spPr>
            <a:xfrm>
              <a:off x="9313015" y="2253666"/>
              <a:ext cx="2072658" cy="188768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6FB6F9-A8F0-A44C-8741-706B25B4107D}"/>
              </a:ext>
            </a:extLst>
          </p:cNvPr>
          <p:cNvSpPr txBox="1"/>
          <p:nvPr/>
        </p:nvSpPr>
        <p:spPr>
          <a:xfrm>
            <a:off x="9153235" y="4654406"/>
            <a:ext cx="2392219" cy="1177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sentiment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analysis(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감성 분석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text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sequence of vectors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 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sentiment class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: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영화 리뷰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감정 파악</a:t>
            </a:r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97BA17-E1D6-1845-B93E-C720D605BE61}"/>
              </a:ext>
            </a:extLst>
          </p:cNvPr>
          <p:cNvGrpSpPr/>
          <p:nvPr/>
        </p:nvGrpSpPr>
        <p:grpSpPr>
          <a:xfrm>
            <a:off x="6525631" y="1320800"/>
            <a:ext cx="2392220" cy="3162404"/>
            <a:chOff x="6231577" y="2896295"/>
            <a:chExt cx="2392220" cy="3162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BB3E89-2E70-FB4B-81FC-6CE0EFFDB5D0}"/>
                </a:ext>
              </a:extLst>
            </p:cNvPr>
            <p:cNvSpPr txBox="1"/>
            <p:nvPr/>
          </p:nvSpPr>
          <p:spPr>
            <a:xfrm>
              <a:off x="6231577" y="2896295"/>
              <a:ext cx="2392220" cy="3162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*video classification on frame level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</a:t>
              </a:r>
              <a:endParaRPr kumimoji="1"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02FC815-4207-1A43-BBC6-C7E22567CD5C}"/>
                </a:ext>
              </a:extLst>
            </p:cNvPr>
            <p:cNvGrpSpPr/>
            <p:nvPr/>
          </p:nvGrpSpPr>
          <p:grpSpPr>
            <a:xfrm>
              <a:off x="6366028" y="3169961"/>
              <a:ext cx="2123315" cy="2821144"/>
              <a:chOff x="5259098" y="1079927"/>
              <a:chExt cx="1427898" cy="2072432"/>
            </a:xfrm>
          </p:grpSpPr>
          <p:pic>
            <p:nvPicPr>
              <p:cNvPr id="11" name="그림 10" descr="빨간색, 표지판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454AE598-19A4-DD4D-87C2-AA600C11E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88" r="-179"/>
              <a:stretch/>
            </p:blipFill>
            <p:spPr>
              <a:xfrm>
                <a:off x="5259098" y="2073665"/>
                <a:ext cx="1427898" cy="1078694"/>
              </a:xfrm>
              <a:prstGeom prst="rect">
                <a:avLst/>
              </a:prstGeom>
            </p:spPr>
          </p:pic>
          <p:pic>
            <p:nvPicPr>
              <p:cNvPr id="13" name="그림 12" descr="빨간색, 표지판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CC08D72D-9CC1-9642-B054-FE0C859E8B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659"/>
              <a:stretch/>
            </p:blipFill>
            <p:spPr>
              <a:xfrm>
                <a:off x="5259098" y="1079927"/>
                <a:ext cx="1427898" cy="993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735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DA21A-34B7-CD47-81FE-CA901B85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Eurostile" panose="020B0504020202050204" pitchFamily="34" charset="0"/>
              </a:rPr>
              <a:t>data </a:t>
            </a:r>
            <a:r>
              <a:rPr kumimoji="1" lang="ko-Kore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예시</a:t>
            </a:r>
            <a:endParaRPr kumimoji="1" lang="ko-Kore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E1BB69-4929-8E42-8820-4B873C3D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76" y="1449665"/>
            <a:ext cx="8085904" cy="973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F3034-2260-654A-9FD1-C5380F725857}"/>
              </a:ext>
            </a:extLst>
          </p:cNvPr>
          <p:cNvSpPr txBox="1"/>
          <p:nvPr/>
        </p:nvSpPr>
        <p:spPr>
          <a:xfrm>
            <a:off x="6196695" y="1124552"/>
            <a:ext cx="3456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각 단어를 정수로 변환하여 나열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FE4129-FB1F-2A42-8346-62081D2196AB}"/>
              </a:ext>
            </a:extLst>
          </p:cNvPr>
          <p:cNvGrpSpPr/>
          <p:nvPr/>
        </p:nvGrpSpPr>
        <p:grpSpPr>
          <a:xfrm>
            <a:off x="228338" y="2394673"/>
            <a:ext cx="5601895" cy="4147017"/>
            <a:chOff x="3937837" y="1811629"/>
            <a:chExt cx="5601895" cy="41470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68EDA3-E87E-C842-A5BC-645E1BBA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3443732" cy="22988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C3C325-2DF1-284D-BA52-8D800940C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60" b="42896"/>
            <a:stretch/>
          </p:blipFill>
          <p:spPr>
            <a:xfrm>
              <a:off x="3937837" y="1811629"/>
              <a:ext cx="2041152" cy="39161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003096-7E94-9747-A8B9-731C95F38E19}"/>
                </a:ext>
              </a:extLst>
            </p:cNvPr>
            <p:cNvSpPr txBox="1"/>
            <p:nvPr/>
          </p:nvSpPr>
          <p:spPr>
            <a:xfrm>
              <a:off x="6387741" y="3028902"/>
              <a:ext cx="3051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 dirty="0"/>
                <a:t>시간에 따른 아파트 거래가격 지수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DC9A5C-4F9D-514B-BE18-7C2595B0F440}"/>
                </a:ext>
              </a:extLst>
            </p:cNvPr>
            <p:cNvSpPr txBox="1"/>
            <p:nvPr/>
          </p:nvSpPr>
          <p:spPr>
            <a:xfrm>
              <a:off x="5253870" y="5681647"/>
              <a:ext cx="842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csv</a:t>
              </a:r>
              <a:r>
                <a:rPr kumimoji="1" lang="ko-KR" altLang="en-US" sz="1200" dirty="0"/>
                <a:t>파일</a:t>
              </a:r>
              <a:endParaRPr kumimoji="1" lang="ko-Kore-KR" altLang="en-US" sz="1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350AF8E-74E1-DB4A-A28E-036F66ED95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69"/>
          <a:stretch/>
        </p:blipFill>
        <p:spPr>
          <a:xfrm>
            <a:off x="5947244" y="3273510"/>
            <a:ext cx="3443731" cy="5088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24DB3A-9412-7B46-BA36-8F69B0638A71}"/>
              </a:ext>
            </a:extLst>
          </p:cNvPr>
          <p:cNvSpPr txBox="1"/>
          <p:nvPr/>
        </p:nvSpPr>
        <p:spPr>
          <a:xfrm>
            <a:off x="5296984" y="2867756"/>
            <a:ext cx="5065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pandas</a:t>
            </a:r>
            <a:r>
              <a:rPr kumimoji="1"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</a:t>
            </a:r>
            <a:r>
              <a:rPr kumimoji="1"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특정 시점을 기준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train, test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분할 가능</a:t>
            </a:r>
            <a:endParaRPr kumimoji="1" lang="ko-Kore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1A42A3-8275-EE42-B400-5620BAA02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244" y="3928010"/>
            <a:ext cx="3443731" cy="2298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81D6B-31E8-0C41-AA90-632BAB2E21A4}"/>
              </a:ext>
            </a:extLst>
          </p:cNvPr>
          <p:cNvSpPr txBox="1"/>
          <p:nvPr/>
        </p:nvSpPr>
        <p:spPr>
          <a:xfrm>
            <a:off x="9390975" y="4268737"/>
            <a:ext cx="2670243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100</a:t>
            </a:r>
            <a:r>
              <a:rPr kumimoji="1" lang="en-US" altLang="ko-Kore-KR" sz="1400" dirty="0"/>
              <a:t>x</a:t>
            </a:r>
            <a:r>
              <a:rPr kumimoji="1" lang="en-US" altLang="ko-KR" sz="1400" dirty="0"/>
              <a:t>100</a:t>
            </a:r>
            <a:r>
              <a:rPr kumimoji="1" lang="ko-KR" altLang="en-US" sz="1400" dirty="0"/>
              <a:t>크기의 이미지의 경우 </a:t>
            </a:r>
            <a:r>
              <a:rPr kumimoji="1" lang="en-US" altLang="ko-KR" sz="1400" dirty="0"/>
              <a:t>100</a:t>
            </a:r>
            <a:r>
              <a:rPr kumimoji="1" lang="ko-KR" altLang="en-US" sz="1400" dirty="0"/>
              <a:t>개로 나누어서 </a:t>
            </a:r>
            <a:br>
              <a:rPr kumimoji="1" lang="en-US" altLang="ko-KR" sz="1400" dirty="0"/>
            </a:br>
            <a:r>
              <a:rPr kumimoji="1" lang="en-US" altLang="ko-KR" sz="1400" dirty="0"/>
              <a:t>100</a:t>
            </a:r>
            <a:r>
              <a:rPr kumimoji="1" lang="ko-KR" altLang="en-US" sz="1400" dirty="0"/>
              <a:t>차원의 벡터 </a:t>
            </a:r>
            <a:r>
              <a:rPr kumimoji="1" lang="en-US" altLang="ko-KR" sz="1400" dirty="0"/>
              <a:t>100</a:t>
            </a:r>
            <a:r>
              <a:rPr kumimoji="1" lang="ko-KR" altLang="en-US" sz="1400" dirty="0"/>
              <a:t>개로 변형하여 </a:t>
            </a:r>
            <a:r>
              <a:rPr kumimoji="1" lang="en-US" altLang="ko-KR" sz="1400" dirty="0"/>
              <a:t>RNN</a:t>
            </a:r>
            <a:r>
              <a:rPr kumimoji="1" lang="ko-KR" altLang="en-US" sz="1400" dirty="0"/>
              <a:t>에 입력 가능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24B1C3-05CB-9F46-BF8B-E93FCB9186A7}"/>
              </a:ext>
            </a:extLst>
          </p:cNvPr>
          <p:cNvSpPr txBox="1"/>
          <p:nvPr/>
        </p:nvSpPr>
        <p:spPr>
          <a:xfrm>
            <a:off x="543061" y="1414610"/>
            <a:ext cx="325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배열을 사용하여 벡터 형식으로 입력</a:t>
            </a:r>
          </a:p>
        </p:txBody>
      </p:sp>
    </p:spTree>
    <p:extLst>
      <p:ext uri="{BB962C8B-B14F-4D97-AF65-F5344CB8AC3E}">
        <p14:creationId xmlns:p14="http://schemas.microsoft.com/office/powerpoint/2010/main" val="162171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basis form of RNN</a:t>
            </a:r>
            <a:endParaRPr lang="ko-KR" altLang="en-US" b="1" dirty="0">
              <a:latin typeface="Eurostile" panose="020B050402020205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25C330-1B80-9442-9FF3-EB7DDB3D29D5}"/>
              </a:ext>
            </a:extLst>
          </p:cNvPr>
          <p:cNvGrpSpPr/>
          <p:nvPr/>
        </p:nvGrpSpPr>
        <p:grpSpPr>
          <a:xfrm>
            <a:off x="1116696" y="1629006"/>
            <a:ext cx="5634316" cy="3147660"/>
            <a:chOff x="2989730" y="1802817"/>
            <a:chExt cx="5634316" cy="314766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F530A2-6CAD-2840-AFFE-C26754572F2D}"/>
                </a:ext>
              </a:extLst>
            </p:cNvPr>
            <p:cNvGrpSpPr/>
            <p:nvPr/>
          </p:nvGrpSpPr>
          <p:grpSpPr>
            <a:xfrm>
              <a:off x="3146612" y="2095778"/>
              <a:ext cx="5477434" cy="2523007"/>
              <a:chOff x="1272988" y="2167496"/>
              <a:chExt cx="5477434" cy="252300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D475965-7824-534A-B32B-6EDB6955C43B}"/>
                  </a:ext>
                </a:extLst>
              </p:cNvPr>
              <p:cNvGrpSpPr/>
              <p:nvPr/>
            </p:nvGrpSpPr>
            <p:grpSpPr>
              <a:xfrm>
                <a:off x="1272988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92B94E76-B69A-4741-8A9F-51D85BF027AA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87FE801-C5EF-174C-A90C-441534377042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8F0E621-8051-4F4A-AE63-A9C1ECE96642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1C4A95A2-0666-824B-8ACA-A9F2A2B75CC3}"/>
                    </a:ext>
                  </a:extLst>
                </p:cNvPr>
                <p:cNvCxnSpPr>
                  <a:stCxn id="4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4B9F3F86-0D78-FA40-BD5B-9F73B059AFBB}"/>
                    </a:ext>
                  </a:extLst>
                </p:cNvPr>
                <p:cNvCxnSpPr>
                  <a:cxnSpLocks/>
                  <a:stCxn id="5" idx="0"/>
                  <a:endCxn id="4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49C03FD-02D1-5449-87C9-DE96FAD7E0E9}"/>
                  </a:ext>
                </a:extLst>
              </p:cNvPr>
              <p:cNvGrpSpPr/>
              <p:nvPr/>
            </p:nvGrpSpPr>
            <p:grpSpPr>
              <a:xfrm>
                <a:off x="3039035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07A17374-EA66-4B4B-9516-069681A005D4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38A2314-C209-984F-A638-D63CF240CEFB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9ADD21C-67AF-6B4A-949F-5C292F9D13A7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4F638E8B-001C-4041-99DF-59D4B36523B7}"/>
                    </a:ext>
                  </a:extLst>
                </p:cNvPr>
                <p:cNvCxnSpPr>
                  <a:stCxn id="15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2F36341C-3F4A-D64F-8850-6C0B1F6EC464}"/>
                    </a:ext>
                  </a:extLst>
                </p:cNvPr>
                <p:cNvCxnSpPr>
                  <a:cxnSpLocks/>
                  <a:stCxn id="16" idx="0"/>
                  <a:endCxn id="15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758297F2-31D4-7F4F-9E15-ED2C4ADB63DE}"/>
                  </a:ext>
                </a:extLst>
              </p:cNvPr>
              <p:cNvCxnSpPr>
                <a:cxnSpLocks/>
                <a:stCxn id="4" idx="3"/>
                <a:endCxn id="15" idx="1"/>
              </p:cNvCxnSpPr>
              <p:nvPr/>
            </p:nvCxnSpPr>
            <p:spPr>
              <a:xfrm>
                <a:off x="2572870" y="3395663"/>
                <a:ext cx="4661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844A97E-695C-D742-A21D-EF7F782A5119}"/>
                  </a:ext>
                </a:extLst>
              </p:cNvPr>
              <p:cNvCxnSpPr>
                <a:cxnSpLocks/>
                <a:stCxn id="15" idx="3"/>
                <a:endCxn id="26" idx="1"/>
              </p:cNvCxnSpPr>
              <p:nvPr/>
            </p:nvCxnSpPr>
            <p:spPr>
              <a:xfrm>
                <a:off x="4338917" y="3395663"/>
                <a:ext cx="46168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A18BFED-B181-A146-B099-602CDEAA9D55}"/>
                  </a:ext>
                </a:extLst>
              </p:cNvPr>
              <p:cNvGrpSpPr/>
              <p:nvPr/>
            </p:nvGrpSpPr>
            <p:grpSpPr>
              <a:xfrm>
                <a:off x="4800600" y="2167496"/>
                <a:ext cx="1299882" cy="2523007"/>
                <a:chOff x="4186518" y="1972234"/>
                <a:chExt cx="1299882" cy="2523007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A94C8293-B66C-D946-B23B-0415D461A95A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D425D87-3BC7-DD42-B9AB-9C05EAB14CAC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E9468BE-EA61-9C4D-8CED-1AB98C5907F5}"/>
                    </a:ext>
                  </a:extLst>
                </p:cNvPr>
                <p:cNvSpPr/>
                <p:nvPr/>
              </p:nvSpPr>
              <p:spPr>
                <a:xfrm>
                  <a:off x="4558551" y="1972234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C3150693-8942-4F48-8E05-7699DC27771E}"/>
                    </a:ext>
                  </a:extLst>
                </p:cNvPr>
                <p:cNvCxnSpPr>
                  <a:stCxn id="26" idx="0"/>
                </p:cNvCxnSpPr>
                <p:nvPr/>
              </p:nvCxnSpPr>
              <p:spPr>
                <a:xfrm flipH="1" flipV="1">
                  <a:off x="4836458" y="2492191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D2973926-7865-0843-AB02-4903D3879939}"/>
                    </a:ext>
                  </a:extLst>
                </p:cNvPr>
                <p:cNvCxnSpPr>
                  <a:cxnSpLocks/>
                  <a:stCxn id="27" idx="0"/>
                  <a:endCxn id="26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834622-1837-8142-87DF-53378AD41BB8}"/>
                  </a:ext>
                </a:extLst>
              </p:cNvPr>
              <p:cNvSpPr txBox="1"/>
              <p:nvPr/>
            </p:nvSpPr>
            <p:spPr>
              <a:xfrm>
                <a:off x="6217016" y="3019145"/>
                <a:ext cx="5334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/>
                  <a:t>…</a:t>
                </a:r>
                <a:endParaRPr kumimoji="1" lang="ko-Kore-KR" altLang="en-US" sz="2800" b="1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015F1A-227B-3148-8708-998E03BA0C16}"/>
                </a:ext>
              </a:extLst>
            </p:cNvPr>
            <p:cNvSpPr txBox="1"/>
            <p:nvPr/>
          </p:nvSpPr>
          <p:spPr>
            <a:xfrm>
              <a:off x="2989730" y="1802817"/>
              <a:ext cx="161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output vector</a:t>
              </a:r>
              <a:endPara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B523-A096-F640-B1ED-B578F48BDC48}"/>
                </a:ext>
              </a:extLst>
            </p:cNvPr>
            <p:cNvSpPr txBox="1"/>
            <p:nvPr/>
          </p:nvSpPr>
          <p:spPr>
            <a:xfrm>
              <a:off x="2989730" y="4642700"/>
              <a:ext cx="161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input vector</a:t>
              </a:r>
              <a:endPara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FE68972-3F37-C64D-ABC9-52CB825A13AD}"/>
              </a:ext>
            </a:extLst>
          </p:cNvPr>
          <p:cNvSpPr txBox="1"/>
          <p:nvPr/>
        </p:nvSpPr>
        <p:spPr>
          <a:xfrm>
            <a:off x="1648982" y="4903572"/>
            <a:ext cx="4084534" cy="1358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 함수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(F)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모든 요소가 다음 함수에 영향을 줌</a:t>
            </a:r>
            <a:endParaRPr kumimoji="1" lang="en-US" altLang="ko-Kore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</a:t>
            </a:r>
            <a:r>
              <a:rPr kumimoji="1" lang="en-US" altLang="ko-Kore-KR" sz="1400" baseline="-25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r>
              <a:rPr kumimoji="1" lang="en-US" altLang="ko-Kore-KR" sz="1400" baseline="-25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영향 받음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</a:t>
            </a:r>
            <a:r>
              <a:rPr kumimoji="1" lang="en-US" altLang="ko-Kore-KR" sz="1400" baseline="-25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r>
              <a:rPr kumimoji="1" lang="en-US" altLang="ko-Kore-KR" sz="1400" baseline="-25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0, 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r>
              <a:rPr kumimoji="1" lang="en-US" altLang="ko-KR" sz="1400" baseline="-25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영향 받음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다음 함수로 들어감</a:t>
            </a:r>
            <a:endParaRPr kumimoji="1"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y(output)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전체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x(input)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y(output)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영향 받음</a:t>
            </a:r>
            <a:endParaRPr kumimoji="1"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B9EC68-EBE3-FF4C-8D0E-AC1905C0D07F}"/>
              </a:ext>
            </a:extLst>
          </p:cNvPr>
          <p:cNvGrpSpPr/>
          <p:nvPr/>
        </p:nvGrpSpPr>
        <p:grpSpPr>
          <a:xfrm>
            <a:off x="7492843" y="1914843"/>
            <a:ext cx="2552700" cy="3682569"/>
            <a:chOff x="7492843" y="1914843"/>
            <a:chExt cx="2552700" cy="368256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F6FC8AF-AB47-754A-A589-0289A535DF15}"/>
                </a:ext>
              </a:extLst>
            </p:cNvPr>
            <p:cNvGrpSpPr/>
            <p:nvPr/>
          </p:nvGrpSpPr>
          <p:grpSpPr>
            <a:xfrm>
              <a:off x="7492843" y="1914843"/>
              <a:ext cx="2552700" cy="3682569"/>
              <a:chOff x="6762754" y="3261390"/>
              <a:chExt cx="2552700" cy="3682569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52B0C65-0DDA-6C4B-93FA-9BA91F7D31F0}"/>
                  </a:ext>
                </a:extLst>
              </p:cNvPr>
              <p:cNvGrpSpPr/>
              <p:nvPr/>
            </p:nvGrpSpPr>
            <p:grpSpPr>
              <a:xfrm>
                <a:off x="7389164" y="3261390"/>
                <a:ext cx="1697120" cy="2523007"/>
                <a:chOff x="5840501" y="2803638"/>
                <a:chExt cx="1697120" cy="2523007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93C9C77A-9A85-6543-9FB3-C3A3314549FE}"/>
                    </a:ext>
                  </a:extLst>
                </p:cNvPr>
                <p:cNvGrpSpPr/>
                <p:nvPr/>
              </p:nvGrpSpPr>
              <p:grpSpPr>
                <a:xfrm>
                  <a:off x="5840501" y="2803638"/>
                  <a:ext cx="1299882" cy="2523007"/>
                  <a:chOff x="4186518" y="1972234"/>
                  <a:chExt cx="1299882" cy="2523007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AACA4EA6-507B-8F4A-90FD-4DE37F61A1C9}"/>
                      </a:ext>
                    </a:extLst>
                  </p:cNvPr>
                  <p:cNvSpPr/>
                  <p:nvPr/>
                </p:nvSpPr>
                <p:spPr>
                  <a:xfrm>
                    <a:off x="4186518" y="2823883"/>
                    <a:ext cx="1299882" cy="7530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F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w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8DAE5A34-0DE9-6B43-B4CD-6A7B6B827DEA}"/>
                      </a:ext>
                    </a:extLst>
                  </p:cNvPr>
                  <p:cNvSpPr/>
                  <p:nvPr/>
                </p:nvSpPr>
                <p:spPr>
                  <a:xfrm>
                    <a:off x="4558550" y="3908610"/>
                    <a:ext cx="560294" cy="586631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x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t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077E6F0F-7AB8-EA4C-90E1-6012662F2FD7}"/>
                      </a:ext>
                    </a:extLst>
                  </p:cNvPr>
                  <p:cNvSpPr/>
                  <p:nvPr/>
                </p:nvSpPr>
                <p:spPr>
                  <a:xfrm>
                    <a:off x="4558551" y="1972234"/>
                    <a:ext cx="560293" cy="519957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y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t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5904EF85-7F77-2A4A-BE75-ECBDD7AA0D1D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flipH="1" flipV="1">
                    <a:off x="4836458" y="2492191"/>
                    <a:ext cx="1" cy="33169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5214731A-D16A-DB4B-BE22-52828CA6A39A}"/>
                      </a:ext>
                    </a:extLst>
                  </p:cNvPr>
                  <p:cNvCxnSpPr>
                    <a:cxnSpLocks/>
                    <a:stCxn id="59" idx="0"/>
                    <a:endCxn id="58" idx="2"/>
                  </p:cNvCxnSpPr>
                  <p:nvPr/>
                </p:nvCxnSpPr>
                <p:spPr>
                  <a:xfrm flipH="1" flipV="1">
                    <a:off x="4836459" y="3576918"/>
                    <a:ext cx="2238" cy="33169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" name="원형 화살표[C] 62">
                  <a:extLst>
                    <a:ext uri="{FF2B5EF4-FFF2-40B4-BE49-F238E27FC236}">
                      <a16:creationId xmlns:a16="http://schemas.microsoft.com/office/drawing/2014/main" id="{3E8EB4F7-9EA2-E645-B6EC-43C4E3DDA5C1}"/>
                    </a:ext>
                  </a:extLst>
                </p:cNvPr>
                <p:cNvSpPr/>
                <p:nvPr/>
              </p:nvSpPr>
              <p:spPr>
                <a:xfrm rot="5400000">
                  <a:off x="6863870" y="3669649"/>
                  <a:ext cx="582708" cy="764794"/>
                </a:xfrm>
                <a:prstGeom prst="circularArrow">
                  <a:avLst>
                    <a:gd name="adj1" fmla="val 5869"/>
                    <a:gd name="adj2" fmla="val 925812"/>
                    <a:gd name="adj3" fmla="val 20672527"/>
                    <a:gd name="adj4" fmla="val 10799990"/>
                    <a:gd name="adj5" fmla="val 1376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3C3CDE-6172-2A4D-8972-7731A4C073D7}"/>
                  </a:ext>
                </a:extLst>
              </p:cNvPr>
              <p:cNvSpPr txBox="1"/>
              <p:nvPr/>
            </p:nvSpPr>
            <p:spPr>
              <a:xfrm>
                <a:off x="6762754" y="6605405"/>
                <a:ext cx="2552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Recurrent Neural Networks</a:t>
                </a:r>
                <a:endParaRPr kumimoji="1" lang="ko-Kore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928F0A2-3832-C347-97E5-145AF87B9AE0}"/>
                    </a:ext>
                  </a:extLst>
                </p:cNvPr>
                <p:cNvSpPr txBox="1"/>
                <p:nvPr/>
              </p:nvSpPr>
              <p:spPr>
                <a:xfrm>
                  <a:off x="7656434" y="4661404"/>
                  <a:ext cx="22255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i="1" baseline="-25000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𝐹𝑤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928F0A2-3832-C347-97E5-145AF87B9A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434" y="4661404"/>
                  <a:ext cx="222551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73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plain/vanilla RNN</a:t>
            </a:r>
            <a:endParaRPr lang="ko-KR" altLang="en-US" b="1" dirty="0">
              <a:latin typeface="Eurostile" panose="020B050402020205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98377E5-8F9A-FD45-8A2E-C2DA41F5D264}"/>
              </a:ext>
            </a:extLst>
          </p:cNvPr>
          <p:cNvGrpSpPr/>
          <p:nvPr/>
        </p:nvGrpSpPr>
        <p:grpSpPr>
          <a:xfrm>
            <a:off x="-680994" y="1447169"/>
            <a:ext cx="5030866" cy="4028403"/>
            <a:chOff x="-468242" y="2067243"/>
            <a:chExt cx="5030866" cy="402840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D567A7C-741A-4243-B75D-AD06DD3B97AE}"/>
                </a:ext>
              </a:extLst>
            </p:cNvPr>
            <p:cNvGrpSpPr/>
            <p:nvPr/>
          </p:nvGrpSpPr>
          <p:grpSpPr>
            <a:xfrm>
              <a:off x="865109" y="2067243"/>
              <a:ext cx="2225518" cy="3115893"/>
              <a:chOff x="7656434" y="1914843"/>
              <a:chExt cx="2225518" cy="311589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6603514-2214-8F46-B320-26F40CA8173E}"/>
                  </a:ext>
                </a:extLst>
              </p:cNvPr>
              <p:cNvGrpSpPr/>
              <p:nvPr/>
            </p:nvGrpSpPr>
            <p:grpSpPr>
              <a:xfrm>
                <a:off x="8119253" y="1914843"/>
                <a:ext cx="1697120" cy="2523007"/>
                <a:chOff x="5840501" y="2803638"/>
                <a:chExt cx="1697120" cy="252300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4B4FCB68-B853-294B-817E-4B569B147B91}"/>
                    </a:ext>
                  </a:extLst>
                </p:cNvPr>
                <p:cNvGrpSpPr/>
                <p:nvPr/>
              </p:nvGrpSpPr>
              <p:grpSpPr>
                <a:xfrm>
                  <a:off x="5840501" y="2803638"/>
                  <a:ext cx="1299882" cy="2523007"/>
                  <a:chOff x="4186518" y="1972234"/>
                  <a:chExt cx="1299882" cy="2523007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AD0323F-17DA-1740-869A-AC39DD62D377}"/>
                      </a:ext>
                    </a:extLst>
                  </p:cNvPr>
                  <p:cNvSpPr/>
                  <p:nvPr/>
                </p:nvSpPr>
                <p:spPr>
                  <a:xfrm>
                    <a:off x="4186518" y="2823883"/>
                    <a:ext cx="1299882" cy="7530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F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w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875C35BB-54EF-CF4C-BCCD-AFD6F32A8979}"/>
                      </a:ext>
                    </a:extLst>
                  </p:cNvPr>
                  <p:cNvSpPr/>
                  <p:nvPr/>
                </p:nvSpPr>
                <p:spPr>
                  <a:xfrm>
                    <a:off x="4558550" y="3908610"/>
                    <a:ext cx="560294" cy="586631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x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t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타원 12">
                    <a:extLst>
                      <a:ext uri="{FF2B5EF4-FFF2-40B4-BE49-F238E27FC236}">
                        <a16:creationId xmlns:a16="http://schemas.microsoft.com/office/drawing/2014/main" id="{F91B5898-AF39-F14A-942B-93EC37C29335}"/>
                      </a:ext>
                    </a:extLst>
                  </p:cNvPr>
                  <p:cNvSpPr/>
                  <p:nvPr/>
                </p:nvSpPr>
                <p:spPr>
                  <a:xfrm>
                    <a:off x="4558551" y="1972234"/>
                    <a:ext cx="560293" cy="519957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y</a:t>
                    </a:r>
                    <a:r>
                      <a:rPr kumimoji="1" lang="en-US" altLang="ko-Kore-KR" baseline="-25000" dirty="0" err="1">
                        <a:solidFill>
                          <a:schemeClr val="tx1"/>
                        </a:solidFill>
                      </a:rPr>
                      <a:t>t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F6BCECF7-517B-B94C-B03A-AC8B64CE9773}"/>
                      </a:ext>
                    </a:extLst>
                  </p:cNvPr>
                  <p:cNvCxnSpPr>
                    <a:stCxn id="11" idx="0"/>
                  </p:cNvCxnSpPr>
                  <p:nvPr/>
                </p:nvCxnSpPr>
                <p:spPr>
                  <a:xfrm flipH="1" flipV="1">
                    <a:off x="4836458" y="2492191"/>
                    <a:ext cx="1" cy="33169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화살표 연결선 14">
                    <a:extLst>
                      <a:ext uri="{FF2B5EF4-FFF2-40B4-BE49-F238E27FC236}">
                        <a16:creationId xmlns:a16="http://schemas.microsoft.com/office/drawing/2014/main" id="{D426345A-DF1F-7F42-AACA-99EF604A6F70}"/>
                      </a:ext>
                    </a:extLst>
                  </p:cNvPr>
                  <p:cNvCxnSpPr>
                    <a:cxnSpLocks/>
                    <a:stCxn id="12" idx="0"/>
                    <a:endCxn id="11" idx="2"/>
                  </p:cNvCxnSpPr>
                  <p:nvPr/>
                </p:nvCxnSpPr>
                <p:spPr>
                  <a:xfrm flipH="1" flipV="1">
                    <a:off x="4836459" y="3576918"/>
                    <a:ext cx="2238" cy="33169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원형 화살표[C] 9">
                  <a:extLst>
                    <a:ext uri="{FF2B5EF4-FFF2-40B4-BE49-F238E27FC236}">
                      <a16:creationId xmlns:a16="http://schemas.microsoft.com/office/drawing/2014/main" id="{911AD862-0574-BB40-88E9-E104AB2D724D}"/>
                    </a:ext>
                  </a:extLst>
                </p:cNvPr>
                <p:cNvSpPr/>
                <p:nvPr/>
              </p:nvSpPr>
              <p:spPr>
                <a:xfrm rot="5400000">
                  <a:off x="6863870" y="3669649"/>
                  <a:ext cx="582708" cy="764794"/>
                </a:xfrm>
                <a:prstGeom prst="circularArrow">
                  <a:avLst>
                    <a:gd name="adj1" fmla="val 5869"/>
                    <a:gd name="adj2" fmla="val 925812"/>
                    <a:gd name="adj3" fmla="val 20672527"/>
                    <a:gd name="adj4" fmla="val 10799990"/>
                    <a:gd name="adj5" fmla="val 1376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4ED18C7-F1A0-8F4B-9E78-3C88B48FCF93}"/>
                      </a:ext>
                    </a:extLst>
                  </p:cNvPr>
                  <p:cNvSpPr txBox="1"/>
                  <p:nvPr/>
                </p:nvSpPr>
                <p:spPr>
                  <a:xfrm>
                    <a:off x="7656434" y="4661404"/>
                    <a:ext cx="22255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i="1" baseline="-25000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𝐹𝑤</m:t>
                          </m:r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ko-Kore-KR" alt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4ED18C7-F1A0-8F4B-9E78-3C88B48FCF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6434" y="4661404"/>
                    <a:ext cx="2225518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762BB0-C0D0-9744-84DF-62050CF14752}"/>
                    </a:ext>
                  </a:extLst>
                </p:cNvPr>
                <p:cNvSpPr txBox="1"/>
                <p:nvPr/>
              </p:nvSpPr>
              <p:spPr>
                <a:xfrm>
                  <a:off x="-468242" y="5726314"/>
                  <a:ext cx="50308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i="1" baseline="-25000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ore-KR" b="0" i="1" baseline="-25000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i="1" baseline="-25000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ore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ko-Kore-KR" b="0" i="1" baseline="-25000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ore-KR" i="1" baseline="-2500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762BB0-C0D0-9744-84DF-62050CF14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68242" y="5726314"/>
                  <a:ext cx="503086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아래쪽 화살표[D] 60">
              <a:extLst>
                <a:ext uri="{FF2B5EF4-FFF2-40B4-BE49-F238E27FC236}">
                  <a16:creationId xmlns:a16="http://schemas.microsoft.com/office/drawing/2014/main" id="{0ED7626E-30DC-9641-B3A4-16DCA6439F18}"/>
                </a:ext>
              </a:extLst>
            </p:cNvPr>
            <p:cNvSpPr/>
            <p:nvPr/>
          </p:nvSpPr>
          <p:spPr>
            <a:xfrm>
              <a:off x="1833857" y="5318770"/>
              <a:ext cx="288022" cy="34450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90E51D-CDC5-BD46-BD47-D61732B65CDE}"/>
              </a:ext>
            </a:extLst>
          </p:cNvPr>
          <p:cNvGrpSpPr/>
          <p:nvPr/>
        </p:nvGrpSpPr>
        <p:grpSpPr>
          <a:xfrm>
            <a:off x="3608859" y="1600753"/>
            <a:ext cx="7676930" cy="3270194"/>
            <a:chOff x="3265959" y="1107476"/>
            <a:chExt cx="7676930" cy="327019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A968694-CDAD-0244-B77C-919BBC743B75}"/>
                </a:ext>
              </a:extLst>
            </p:cNvPr>
            <p:cNvGrpSpPr/>
            <p:nvPr/>
          </p:nvGrpSpPr>
          <p:grpSpPr>
            <a:xfrm>
              <a:off x="3555674" y="1449103"/>
              <a:ext cx="7387215" cy="2518452"/>
              <a:chOff x="3222299" y="1629550"/>
              <a:chExt cx="7387215" cy="2518452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D2AD806-E9BA-AF47-B846-15D86853B0D2}"/>
                  </a:ext>
                </a:extLst>
              </p:cNvPr>
              <p:cNvGrpSpPr/>
              <p:nvPr/>
            </p:nvGrpSpPr>
            <p:grpSpPr>
              <a:xfrm>
                <a:off x="3222299" y="2491132"/>
                <a:ext cx="7387215" cy="1656870"/>
                <a:chOff x="3222299" y="2491132"/>
                <a:chExt cx="7387215" cy="165687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2A8976D-54E9-A64C-AE8C-240C88F3282F}"/>
                    </a:ext>
                  </a:extLst>
                </p:cNvPr>
                <p:cNvSpPr/>
                <p:nvPr/>
              </p:nvSpPr>
              <p:spPr>
                <a:xfrm>
                  <a:off x="4522123" y="2491134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69DA554-DC49-C34A-9306-901FE95F81C7}"/>
                    </a:ext>
                  </a:extLst>
                </p:cNvPr>
                <p:cNvSpPr/>
                <p:nvPr/>
              </p:nvSpPr>
              <p:spPr>
                <a:xfrm>
                  <a:off x="3677227" y="2607672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B1D7A8-3CE2-E847-99B2-7C2D22426F64}"/>
                    </a:ext>
                  </a:extLst>
                </p:cNvPr>
                <p:cNvSpPr/>
                <p:nvPr/>
              </p:nvSpPr>
              <p:spPr>
                <a:xfrm>
                  <a:off x="6103252" y="2607671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FA0276E-C68C-E241-A116-4DF107DAD7D9}"/>
                    </a:ext>
                  </a:extLst>
                </p:cNvPr>
                <p:cNvCxnSpPr>
                  <a:cxnSpLocks/>
                  <a:stCxn id="21" idx="6"/>
                  <a:endCxn id="18" idx="1"/>
                </p:cNvCxnSpPr>
                <p:nvPr/>
              </p:nvCxnSpPr>
              <p:spPr>
                <a:xfrm>
                  <a:off x="4237520" y="2867651"/>
                  <a:ext cx="284603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C8C1002B-9579-0B40-A968-617D069F0036}"/>
                    </a:ext>
                  </a:extLst>
                </p:cNvPr>
                <p:cNvCxnSpPr>
                  <a:cxnSpLocks/>
                  <a:stCxn id="18" idx="3"/>
                  <a:endCxn id="22" idx="2"/>
                </p:cNvCxnSpPr>
                <p:nvPr/>
              </p:nvCxnSpPr>
              <p:spPr>
                <a:xfrm flipV="1">
                  <a:off x="5822005" y="2867650"/>
                  <a:ext cx="281247" cy="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1F0B547-9FBD-5E45-8644-D4D94E1E2459}"/>
                    </a:ext>
                  </a:extLst>
                </p:cNvPr>
                <p:cNvSpPr/>
                <p:nvPr/>
              </p:nvSpPr>
              <p:spPr>
                <a:xfrm>
                  <a:off x="6980069" y="2491132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3695EB-868F-2F4D-89F6-F592A04BD16D}"/>
                    </a:ext>
                  </a:extLst>
                </p:cNvPr>
                <p:cNvSpPr/>
                <p:nvPr/>
              </p:nvSpPr>
              <p:spPr>
                <a:xfrm>
                  <a:off x="8561198" y="2607669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4C4F9B08-FDE1-0740-8C51-E7BFF168DAEB}"/>
                    </a:ext>
                  </a:extLst>
                </p:cNvPr>
                <p:cNvCxnSpPr>
                  <a:cxnSpLocks/>
                  <a:stCxn id="29" idx="3"/>
                  <a:endCxn id="30" idx="2"/>
                </p:cNvCxnSpPr>
                <p:nvPr/>
              </p:nvCxnSpPr>
              <p:spPr>
                <a:xfrm flipV="1">
                  <a:off x="8279951" y="2867648"/>
                  <a:ext cx="281247" cy="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7AD587FB-1D88-044C-89EC-EE90F35EFE8B}"/>
                    </a:ext>
                  </a:extLst>
                </p:cNvPr>
                <p:cNvCxnSpPr>
                  <a:cxnSpLocks/>
                  <a:stCxn id="22" idx="6"/>
                  <a:endCxn id="29" idx="1"/>
                </p:cNvCxnSpPr>
                <p:nvPr/>
              </p:nvCxnSpPr>
              <p:spPr>
                <a:xfrm>
                  <a:off x="6663545" y="2867650"/>
                  <a:ext cx="31652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6124317-D07C-6F4B-8B2B-E558E32BE728}"/>
                    </a:ext>
                  </a:extLst>
                </p:cNvPr>
                <p:cNvSpPr txBox="1"/>
                <p:nvPr/>
              </p:nvSpPr>
              <p:spPr>
                <a:xfrm>
                  <a:off x="9171312" y="2505298"/>
                  <a:ext cx="5334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/>
                    <a:t>…</a:t>
                  </a:r>
                  <a:endParaRPr kumimoji="1" lang="ko-Kore-KR" altLang="en-US" sz="2800" b="1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E5C94D4-5270-A843-9AB9-AA7CEE5A50FC}"/>
                    </a:ext>
                  </a:extLst>
                </p:cNvPr>
                <p:cNvSpPr/>
                <p:nvPr/>
              </p:nvSpPr>
              <p:spPr>
                <a:xfrm>
                  <a:off x="10049221" y="2607669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t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9A5D2083-FCCA-DC42-9F37-602119714569}"/>
                    </a:ext>
                  </a:extLst>
                </p:cNvPr>
                <p:cNvCxnSpPr>
                  <a:cxnSpLocks/>
                  <a:endCxn id="36" idx="2"/>
                </p:cNvCxnSpPr>
                <p:nvPr/>
              </p:nvCxnSpPr>
              <p:spPr>
                <a:xfrm flipV="1">
                  <a:off x="9767974" y="2867648"/>
                  <a:ext cx="281247" cy="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BD460D40-6396-E84A-90A7-237959A37167}"/>
                    </a:ext>
                  </a:extLst>
                </p:cNvPr>
                <p:cNvGrpSpPr/>
                <p:nvPr/>
              </p:nvGrpSpPr>
              <p:grpSpPr>
                <a:xfrm>
                  <a:off x="4891917" y="3244169"/>
                  <a:ext cx="560294" cy="897604"/>
                  <a:chOff x="1852360" y="3778371"/>
                  <a:chExt cx="560294" cy="897604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39CDBC5C-DE17-6540-A317-2E1F54DA85C3}"/>
                      </a:ext>
                    </a:extLst>
                  </p:cNvPr>
                  <p:cNvSpPr/>
                  <p:nvPr/>
                </p:nvSpPr>
                <p:spPr>
                  <a:xfrm>
                    <a:off x="1852360" y="4089344"/>
                    <a:ext cx="560294" cy="586631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x</a:t>
                    </a:r>
                    <a:r>
                      <a:rPr kumimoji="1" lang="en-US" altLang="ko-Kore-KR" baseline="-25000" dirty="0">
                        <a:solidFill>
                          <a:schemeClr val="tx1"/>
                        </a:solidFill>
                      </a:rPr>
                      <a:t>1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직선 화살표 연결선 38">
                    <a:extLst>
                      <a:ext uri="{FF2B5EF4-FFF2-40B4-BE49-F238E27FC236}">
                        <a16:creationId xmlns:a16="http://schemas.microsoft.com/office/drawing/2014/main" id="{0AFA5A4B-623F-0E4C-B8EB-683179A0BDAA}"/>
                      </a:ext>
                    </a:extLst>
                  </p:cNvPr>
                  <p:cNvCxnSpPr>
                    <a:cxnSpLocks/>
                    <a:stCxn id="38" idx="0"/>
                    <a:endCxn id="18" idx="2"/>
                  </p:cNvCxnSpPr>
                  <p:nvPr/>
                </p:nvCxnSpPr>
                <p:spPr>
                  <a:xfrm flipV="1">
                    <a:off x="2132507" y="3778371"/>
                    <a:ext cx="0" cy="3109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22F867FB-541E-A642-8199-A16936B4B848}"/>
                    </a:ext>
                  </a:extLst>
                </p:cNvPr>
                <p:cNvGrpSpPr/>
                <p:nvPr/>
              </p:nvGrpSpPr>
              <p:grpSpPr>
                <a:xfrm>
                  <a:off x="7354980" y="3250398"/>
                  <a:ext cx="560294" cy="897604"/>
                  <a:chOff x="1852360" y="3778371"/>
                  <a:chExt cx="560294" cy="897604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F9C87D93-5CFD-7F4B-B591-6494041EEB6C}"/>
                      </a:ext>
                    </a:extLst>
                  </p:cNvPr>
                  <p:cNvSpPr/>
                  <p:nvPr/>
                </p:nvSpPr>
                <p:spPr>
                  <a:xfrm>
                    <a:off x="1852360" y="4089344"/>
                    <a:ext cx="560294" cy="586631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x</a:t>
                    </a:r>
                    <a:r>
                      <a:rPr kumimoji="1" lang="en-US" altLang="ko-Kore-KR" baseline="-25000" dirty="0">
                        <a:solidFill>
                          <a:schemeClr val="tx1"/>
                        </a:solidFill>
                      </a:rPr>
                      <a:t>2</a:t>
                    </a:r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2B915CB4-26B9-084E-A8B3-90EB9EF3CB0D}"/>
                      </a:ext>
                    </a:extLst>
                  </p:cNvPr>
                  <p:cNvCxnSpPr>
                    <a:cxnSpLocks/>
                    <a:stCxn id="45" idx="0"/>
                  </p:cNvCxnSpPr>
                  <p:nvPr/>
                </p:nvCxnSpPr>
                <p:spPr>
                  <a:xfrm flipV="1">
                    <a:off x="2132507" y="3778371"/>
                    <a:ext cx="0" cy="3109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D524F51-85FC-DE4B-9D34-6EA62126E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22299" y="3118605"/>
                      <a:ext cx="1485900" cy="2780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ore-KR" sz="120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ore-KR" sz="1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ko-KR" altLang="en-US" sz="1200" i="1" dirty="0" smtClean="0">
                                <a:latin typeface="Cambria Math" panose="02040503050406030204" pitchFamily="18" charset="0"/>
                              </a:rPr>
                              <m:t>은</m:t>
                            </m:r>
                            <m:r>
                              <a:rPr kumimoji="1" lang="ko-KR" altLang="en-US" sz="12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sz="1200" i="1" dirty="0" smtClean="0">
                                <a:latin typeface="Cambria Math" panose="02040503050406030204" pitchFamily="18" charset="0"/>
                              </a:rPr>
                              <m:t>주로</m:t>
                            </m:r>
                            <m:r>
                              <a:rPr kumimoji="1" lang="ko-KR" altLang="en-US" sz="12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kumimoji="1" lang="ko-Kore-KR" altLang="en-US" sz="12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D524F51-85FC-DE4B-9D34-6EA62126E6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22299" y="3118605"/>
                      <a:ext cx="1485900" cy="27802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65E5BDE3-6166-FD42-BBC1-A249235B49FE}"/>
                      </a:ext>
                    </a:extLst>
                  </p:cNvPr>
                  <p:cNvSpPr/>
                  <p:nvPr/>
                </p:nvSpPr>
                <p:spPr>
                  <a:xfrm>
                    <a:off x="3677227" y="1629550"/>
                    <a:ext cx="551914" cy="519957"/>
                  </a:xfrm>
                  <a:prstGeom prst="ellipse">
                    <a:avLst/>
                  </a:prstGeom>
                  <a:solidFill>
                    <a:srgbClr val="E9CBF3"/>
                  </a:solidFill>
                  <a:ln>
                    <a:solidFill>
                      <a:srgbClr val="C7497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ko-Kore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kumimoji="1" lang="ko-Kore-KR" altLang="en-US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65E5BDE3-6166-FD42-BBC1-A249235B49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7227" y="1629550"/>
                    <a:ext cx="551914" cy="51995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rgbClr val="C74977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구부러진 연결선[U] 53">
                <a:extLst>
                  <a:ext uri="{FF2B5EF4-FFF2-40B4-BE49-F238E27FC236}">
                    <a16:creationId xmlns:a16="http://schemas.microsoft.com/office/drawing/2014/main" id="{D97DB147-6794-404D-9C86-58BACC0F3F46}"/>
                  </a:ext>
                </a:extLst>
              </p:cNvPr>
              <p:cNvCxnSpPr>
                <a:stCxn id="52" idx="4"/>
                <a:endCxn id="18" idx="0"/>
              </p:cNvCxnSpPr>
              <p:nvPr/>
            </p:nvCxnSpPr>
            <p:spPr>
              <a:xfrm rot="16200000" flipH="1">
                <a:off x="4391811" y="1710880"/>
                <a:ext cx="341627" cy="1218880"/>
              </a:xfrm>
              <a:prstGeom prst="curved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구부러진 연결선[U] 54">
                <a:extLst>
                  <a:ext uri="{FF2B5EF4-FFF2-40B4-BE49-F238E27FC236}">
                    <a16:creationId xmlns:a16="http://schemas.microsoft.com/office/drawing/2014/main" id="{05F9A7A6-F853-C349-89A3-21215E2274D2}"/>
                  </a:ext>
                </a:extLst>
              </p:cNvPr>
              <p:cNvCxnSpPr>
                <a:cxnSpLocks/>
                <a:stCxn id="52" idx="4"/>
                <a:endCxn id="29" idx="0"/>
              </p:cNvCxnSpPr>
              <p:nvPr/>
            </p:nvCxnSpPr>
            <p:spPr>
              <a:xfrm rot="16200000" flipH="1">
                <a:off x="5620785" y="481906"/>
                <a:ext cx="341625" cy="3676826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구부러진 연결선[U] 57">
                <a:extLst>
                  <a:ext uri="{FF2B5EF4-FFF2-40B4-BE49-F238E27FC236}">
                    <a16:creationId xmlns:a16="http://schemas.microsoft.com/office/drawing/2014/main" id="{E6D020B9-29EA-8D46-90C1-FE0C63892A53}"/>
                  </a:ext>
                </a:extLst>
              </p:cNvPr>
              <p:cNvCxnSpPr>
                <a:cxnSpLocks/>
                <a:stCxn id="52" idx="4"/>
                <a:endCxn id="35" idx="0"/>
              </p:cNvCxnSpPr>
              <p:nvPr/>
            </p:nvCxnSpPr>
            <p:spPr>
              <a:xfrm rot="16200000" flipH="1">
                <a:off x="6517704" y="-415014"/>
                <a:ext cx="355791" cy="5484831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2F4793D-930E-EB4F-B848-32BA15DCA928}"/>
                </a:ext>
              </a:extLst>
            </p:cNvPr>
            <p:cNvSpPr txBox="1"/>
            <p:nvPr/>
          </p:nvSpPr>
          <p:spPr>
            <a:xfrm>
              <a:off x="4895999" y="4069893"/>
              <a:ext cx="1647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 read input</a:t>
              </a:r>
              <a:endParaRPr kumimoji="1" lang="ko-Kore-KR" altLang="en-US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D35540-2D5A-4848-8299-E44E682B01B9}"/>
                </a:ext>
              </a:extLst>
            </p:cNvPr>
            <p:cNvSpPr txBox="1"/>
            <p:nvPr/>
          </p:nvSpPr>
          <p:spPr>
            <a:xfrm>
              <a:off x="5006883" y="2334056"/>
              <a:ext cx="941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2. update</a:t>
              </a:r>
              <a:endParaRPr kumimoji="1" lang="ko-Kore-KR" altLang="en-US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068D50-31CE-954C-8AEA-5AC15ACD2118}"/>
                </a:ext>
              </a:extLst>
            </p:cNvPr>
            <p:cNvSpPr txBox="1"/>
            <p:nvPr/>
          </p:nvSpPr>
          <p:spPr>
            <a:xfrm>
              <a:off x="5784952" y="3179288"/>
              <a:ext cx="1897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3. output &amp; feed back</a:t>
              </a:r>
              <a:endParaRPr kumimoji="1" lang="ko-Kore-KR" altLang="en-US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26110AD-9474-4A48-930F-71042CE01B2B}"/>
                </a:ext>
              </a:extLst>
            </p:cNvPr>
            <p:cNvSpPr txBox="1"/>
            <p:nvPr/>
          </p:nvSpPr>
          <p:spPr>
            <a:xfrm>
              <a:off x="3265959" y="1107476"/>
              <a:ext cx="232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*모든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 동일한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weight 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적용</a:t>
              </a:r>
              <a:endParaRPr kumimoji="1" lang="ko-Kore-KR" altLang="en-US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F8274BA-ED87-6946-880D-4CCFAE2C69BF}"/>
              </a:ext>
            </a:extLst>
          </p:cNvPr>
          <p:cNvSpPr txBox="1"/>
          <p:nvPr/>
        </p:nvSpPr>
        <p:spPr>
          <a:xfrm>
            <a:off x="5482334" y="5137018"/>
            <a:ext cx="455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 단계마다 이러한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recurrence</a:t>
            </a:r>
            <a:r>
              <a:rPr kumimoji="1"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formula</a:t>
            </a:r>
            <a:r>
              <a:rPr kumimoji="1"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적용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1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</a:rPr>
              <a:t>stacked RNN</a:t>
            </a:r>
            <a:endParaRPr lang="ko-KR" altLang="en-US" b="1" dirty="0">
              <a:latin typeface="Eurostile" panose="020B050402020205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3EE7E9-4205-0843-8731-70CBABAD4D38}"/>
              </a:ext>
            </a:extLst>
          </p:cNvPr>
          <p:cNvGrpSpPr/>
          <p:nvPr/>
        </p:nvGrpSpPr>
        <p:grpSpPr>
          <a:xfrm>
            <a:off x="3709708" y="2061500"/>
            <a:ext cx="5477434" cy="3732682"/>
            <a:chOff x="3357283" y="1559548"/>
            <a:chExt cx="5477434" cy="37326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10A711-E7D5-004D-91FA-78C291F201D4}"/>
                </a:ext>
              </a:extLst>
            </p:cNvPr>
            <p:cNvGrpSpPr/>
            <p:nvPr/>
          </p:nvGrpSpPr>
          <p:grpSpPr>
            <a:xfrm>
              <a:off x="3357283" y="1559548"/>
              <a:ext cx="5477434" cy="3732682"/>
              <a:chOff x="1272988" y="957821"/>
              <a:chExt cx="5477434" cy="373268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D7A360E-DA2F-E740-B70B-F61AD076C2B7}"/>
                  </a:ext>
                </a:extLst>
              </p:cNvPr>
              <p:cNvGrpSpPr/>
              <p:nvPr/>
            </p:nvGrpSpPr>
            <p:grpSpPr>
              <a:xfrm>
                <a:off x="1272988" y="957821"/>
                <a:ext cx="1299882" cy="3732682"/>
                <a:chOff x="4186518" y="762559"/>
                <a:chExt cx="1299882" cy="373268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50889DB7-A1A9-1E4A-94BF-557D7100BC6A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F6B2966D-9046-644D-ABE2-1969D65243EB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BA6D57D5-5C1A-BD47-9E23-F4869A32CA3B}"/>
                    </a:ext>
                  </a:extLst>
                </p:cNvPr>
                <p:cNvSpPr/>
                <p:nvPr/>
              </p:nvSpPr>
              <p:spPr>
                <a:xfrm>
                  <a:off x="4558551" y="762559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0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E81739A6-5541-2743-9981-2D5011027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6458" y="1282516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1CA152DE-82A6-E54C-882C-2F592F6CC476}"/>
                    </a:ext>
                  </a:extLst>
                </p:cNvPr>
                <p:cNvCxnSpPr>
                  <a:cxnSpLocks/>
                  <a:stCxn id="55" idx="0"/>
                  <a:endCxn id="54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F3782-561C-9847-8C48-FD061FA221E2}"/>
                  </a:ext>
                </a:extLst>
              </p:cNvPr>
              <p:cNvGrpSpPr/>
              <p:nvPr/>
            </p:nvGrpSpPr>
            <p:grpSpPr>
              <a:xfrm>
                <a:off x="3039035" y="957821"/>
                <a:ext cx="1299882" cy="3732682"/>
                <a:chOff x="4186518" y="762559"/>
                <a:chExt cx="1299882" cy="373268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55FDD5C3-60FE-2242-9077-0DB07C5E75F2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6B7F1C7-951B-464B-AA94-D5F815D7ADF6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211B2D99-E4C0-BF48-BBCD-64F5551841E2}"/>
                    </a:ext>
                  </a:extLst>
                </p:cNvPr>
                <p:cNvSpPr/>
                <p:nvPr/>
              </p:nvSpPr>
              <p:spPr>
                <a:xfrm>
                  <a:off x="4558551" y="762559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1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2EA18BEE-917E-3D44-9DDB-45C892C60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6458" y="1282516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E478131E-D1A6-A047-A5DB-6C1EFF721E1A}"/>
                    </a:ext>
                  </a:extLst>
                </p:cNvPr>
                <p:cNvCxnSpPr>
                  <a:cxnSpLocks/>
                  <a:stCxn id="50" idx="0"/>
                  <a:endCxn id="49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CB5D08B1-4243-C74F-84D4-DC70589A08C2}"/>
                  </a:ext>
                </a:extLst>
              </p:cNvPr>
              <p:cNvCxnSpPr>
                <a:cxnSpLocks/>
                <a:stCxn id="54" idx="3"/>
                <a:endCxn id="49" idx="1"/>
              </p:cNvCxnSpPr>
              <p:nvPr/>
            </p:nvCxnSpPr>
            <p:spPr>
              <a:xfrm>
                <a:off x="2572870" y="3395663"/>
                <a:ext cx="4661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33169CE4-3B90-074A-ABAB-47E9BF1F4878}"/>
                  </a:ext>
                </a:extLst>
              </p:cNvPr>
              <p:cNvCxnSpPr>
                <a:cxnSpLocks/>
                <a:stCxn id="49" idx="3"/>
                <a:endCxn id="44" idx="1"/>
              </p:cNvCxnSpPr>
              <p:nvPr/>
            </p:nvCxnSpPr>
            <p:spPr>
              <a:xfrm>
                <a:off x="4338917" y="3395663"/>
                <a:ext cx="46168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A85EE14-A445-964E-AE3D-1B5EAE68F41F}"/>
                  </a:ext>
                </a:extLst>
              </p:cNvPr>
              <p:cNvGrpSpPr/>
              <p:nvPr/>
            </p:nvGrpSpPr>
            <p:grpSpPr>
              <a:xfrm>
                <a:off x="4800600" y="957821"/>
                <a:ext cx="1299882" cy="3732682"/>
                <a:chOff x="4186518" y="762559"/>
                <a:chExt cx="1299882" cy="3732682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0E666B8-20B6-8849-BE7A-074EC0180398}"/>
                    </a:ext>
                  </a:extLst>
                </p:cNvPr>
                <p:cNvSpPr/>
                <p:nvPr/>
              </p:nvSpPr>
              <p:spPr>
                <a:xfrm>
                  <a:off x="4186518" y="2823883"/>
                  <a:ext cx="1299882" cy="753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F</a:t>
                  </a:r>
                  <a:r>
                    <a:rPr kumimoji="1" lang="en-US" altLang="ko-Kore-KR" baseline="-25000" dirty="0" err="1">
                      <a:solidFill>
                        <a:schemeClr val="tx1"/>
                      </a:solidFill>
                    </a:rPr>
                    <a:t>w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1D77E2F-B11E-1448-B0E5-A930FA5BA2C8}"/>
                    </a:ext>
                  </a:extLst>
                </p:cNvPr>
                <p:cNvSpPr/>
                <p:nvPr/>
              </p:nvSpPr>
              <p:spPr>
                <a:xfrm>
                  <a:off x="4558550" y="3908610"/>
                  <a:ext cx="560294" cy="586631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x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D799DB0C-4076-9643-8A0D-FC828C2349A2}"/>
                    </a:ext>
                  </a:extLst>
                </p:cNvPr>
                <p:cNvSpPr/>
                <p:nvPr/>
              </p:nvSpPr>
              <p:spPr>
                <a:xfrm>
                  <a:off x="4558551" y="762559"/>
                  <a:ext cx="560293" cy="519957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y</a:t>
                  </a:r>
                  <a:r>
                    <a:rPr kumimoji="1" lang="en-US" altLang="ko-Kore-KR" baseline="-25000" dirty="0">
                      <a:solidFill>
                        <a:schemeClr val="tx1"/>
                      </a:solidFill>
                    </a:rPr>
                    <a:t>2</a:t>
                  </a:r>
                  <a:endParaRPr kumimoji="1" lang="ko-Kore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AC5A0A1B-9123-A046-B466-4B847855BE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6458" y="1282516"/>
                  <a:ext cx="1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F237188E-D707-1745-83BE-F74650F05B68}"/>
                    </a:ext>
                  </a:extLst>
                </p:cNvPr>
                <p:cNvCxnSpPr>
                  <a:cxnSpLocks/>
                  <a:stCxn id="45" idx="0"/>
                  <a:endCxn id="44" idx="2"/>
                </p:cNvCxnSpPr>
                <p:nvPr/>
              </p:nvCxnSpPr>
              <p:spPr>
                <a:xfrm flipH="1" flipV="1">
                  <a:off x="4836459" y="3576918"/>
                  <a:ext cx="2238" cy="3316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3C7393-45E4-1F43-B666-E3051136DF2D}"/>
                  </a:ext>
                </a:extLst>
              </p:cNvPr>
              <p:cNvSpPr txBox="1"/>
              <p:nvPr/>
            </p:nvSpPr>
            <p:spPr>
              <a:xfrm>
                <a:off x="6217016" y="3019145"/>
                <a:ext cx="5334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/>
                  <a:t>…</a:t>
                </a:r>
                <a:endParaRPr kumimoji="1" lang="ko-Kore-KR" altLang="en-US" sz="2800" b="1" dirty="0"/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F698083-65FE-7A40-9DA2-3A74472D92CA}"/>
                </a:ext>
              </a:extLst>
            </p:cNvPr>
            <p:cNvSpPr/>
            <p:nvPr/>
          </p:nvSpPr>
          <p:spPr>
            <a:xfrm>
              <a:off x="3357283" y="2421283"/>
              <a:ext cx="1299882" cy="7530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</a:t>
              </a:r>
              <a:r>
                <a:rPr kumimoji="1" lang="en-US" altLang="ko-Kore-KR" baseline="-25000" dirty="0" err="1">
                  <a:solidFill>
                    <a:schemeClr val="tx1"/>
                  </a:solidFill>
                </a:rPr>
                <a:t>w</a:t>
              </a:r>
              <a:endParaRPr kumimoji="1" lang="ko-Kore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BBF67A8-3FA1-B642-9106-545657CA7F40}"/>
                </a:ext>
              </a:extLst>
            </p:cNvPr>
            <p:cNvSpPr/>
            <p:nvPr/>
          </p:nvSpPr>
          <p:spPr>
            <a:xfrm>
              <a:off x="5123330" y="2421283"/>
              <a:ext cx="1299882" cy="7530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</a:t>
              </a:r>
              <a:r>
                <a:rPr kumimoji="1" lang="en-US" altLang="ko-Kore-KR" baseline="-25000" dirty="0" err="1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73A9D5EA-819F-DA49-B0AD-9D347D0E122F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4657165" y="2797801"/>
              <a:ext cx="4661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5707449-87EC-A84D-AD73-6E24460D518E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>
              <a:off x="6423212" y="2797801"/>
              <a:ext cx="4616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4593878-AAE6-2B46-909F-65AFBF9E8F48}"/>
                </a:ext>
              </a:extLst>
            </p:cNvPr>
            <p:cNvSpPr/>
            <p:nvPr/>
          </p:nvSpPr>
          <p:spPr>
            <a:xfrm>
              <a:off x="6884895" y="2421283"/>
              <a:ext cx="1299882" cy="7530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</a:t>
              </a:r>
              <a:r>
                <a:rPr kumimoji="1" lang="en-US" altLang="ko-Kore-KR" baseline="-25000" dirty="0" err="1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CF3606-835A-CF45-9515-E0609228206E}"/>
                </a:ext>
              </a:extLst>
            </p:cNvPr>
            <p:cNvSpPr txBox="1"/>
            <p:nvPr/>
          </p:nvSpPr>
          <p:spPr>
            <a:xfrm>
              <a:off x="8301311" y="2421283"/>
              <a:ext cx="533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/>
                <a:t>…</a:t>
              </a:r>
              <a:endParaRPr kumimoji="1" lang="ko-Kore-KR" altLang="en-US" sz="2800" b="1" dirty="0"/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9E62EFD-5DF8-2F4F-8615-A0B5EE852F60}"/>
                </a:ext>
              </a:extLst>
            </p:cNvPr>
            <p:cNvCxnSpPr>
              <a:cxnSpLocks/>
              <a:stCxn id="54" idx="0"/>
              <a:endCxn id="59" idx="2"/>
            </p:cNvCxnSpPr>
            <p:nvPr/>
          </p:nvCxnSpPr>
          <p:spPr>
            <a:xfrm flipV="1">
              <a:off x="4007224" y="3174318"/>
              <a:ext cx="0" cy="446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E5848ED-285E-2B4C-8B00-E93C915F7009}"/>
                </a:ext>
              </a:extLst>
            </p:cNvPr>
            <p:cNvCxnSpPr>
              <a:cxnSpLocks/>
              <a:stCxn id="49" idx="0"/>
              <a:endCxn id="60" idx="2"/>
            </p:cNvCxnSpPr>
            <p:nvPr/>
          </p:nvCxnSpPr>
          <p:spPr>
            <a:xfrm flipV="1">
              <a:off x="5773271" y="3174318"/>
              <a:ext cx="0" cy="446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8028E0A-D8BA-404F-A4B2-2A3046DF680D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534836" y="3174318"/>
              <a:ext cx="0" cy="446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D59595D-8920-2147-A545-D57333B9DC60}"/>
              </a:ext>
            </a:extLst>
          </p:cNvPr>
          <p:cNvSpPr txBox="1"/>
          <p:nvPr/>
        </p:nvSpPr>
        <p:spPr>
          <a:xfrm>
            <a:off x="411920" y="1346428"/>
            <a:ext cx="509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 층으로 구성하여 다중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RNN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설계 가능</a:t>
            </a:r>
            <a:endParaRPr kumimoji="1" lang="ko-Kore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62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Eurostile" panose="020B0504020202050204" pitchFamily="34" charset="0"/>
                <a:ea typeface="Apple SD Gothic Neo" panose="02000300000000000000" pitchFamily="2" charset="-127"/>
              </a:rPr>
              <a:t>activation function (tanh)</a:t>
            </a:r>
            <a:endParaRPr lang="ko-KR" altLang="en-US" b="1" dirty="0">
              <a:latin typeface="Eurostile" panose="020B0504020202050204" pitchFamily="34" charset="0"/>
              <a:ea typeface="Apple SD Gothic Neo" panose="02000300000000000000" pitchFamily="2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EB6EE38-130F-6A4D-8FF3-07DBBEBDE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activation function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입력신호가 일정 기준 이상이면 다음 뉴런으로 보내는데 그 신호를 결정 해주는 것</a:t>
            </a:r>
            <a:endParaRPr lang="en" altLang="ko-Kore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sigmoid</a:t>
            </a:r>
            <a:r>
              <a:rPr lang="ko-KR" altLang="en-US" sz="16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보완하기 위한 활성화 함수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성능 향상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입력신호를 </a:t>
            </a:r>
            <a:r>
              <a:rPr lang="en-US" altLang="ko-KR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-1</a:t>
            </a:r>
            <a:r>
              <a:rPr lang="ko-KR" altLang="en-US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lang="ko-KR" altLang="en-US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</a:t>
            </a:r>
            <a:r>
              <a:rPr lang="ko-KR" altLang="en-US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사이의 값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 </a:t>
            </a:r>
            <a:r>
              <a:rPr lang="en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normalization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sigmoid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사이의 값 반환</a:t>
            </a:r>
            <a:endParaRPr lang="en" altLang="ko-Kore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600" b="1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binary classification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주로 사용</a:t>
            </a:r>
            <a:endParaRPr lang="en-US" altLang="ko-Kore-KR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 = 0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기울기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최대값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(sigmoid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0.25)</a:t>
            </a:r>
          </a:p>
          <a:p>
            <a:pPr>
              <a:lnSpc>
                <a:spcPct val="150000"/>
              </a:lnSpc>
            </a:pPr>
            <a:r>
              <a:rPr lang="en" altLang="ko-Kore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Gradient Vanishing</a:t>
            </a:r>
            <a:r>
              <a:rPr lang="en-US" altLang="ko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Exploding</a:t>
            </a:r>
            <a:r>
              <a:rPr lang="en-US" altLang="ko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기울기 소실</a:t>
            </a:r>
            <a:r>
              <a:rPr lang="en-US" altLang="ko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,</a:t>
            </a:r>
            <a:r>
              <a:rPr lang="ko-KR" altLang="en-US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폭발</a:t>
            </a:r>
            <a:r>
              <a:rPr lang="en-US" altLang="ko-KR" sz="16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)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의 문제점 존재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각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layer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의 값을 미분하여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input layer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까지 값을 전달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(</a:t>
            </a:r>
            <a:r>
              <a:rPr lang="ko-KR" altLang="en-US" sz="1400" dirty="0" err="1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역전파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방식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으로 학습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)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</a:t>
            </a:r>
            <a:r>
              <a:rPr lang="en" altLang="ko-Kore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ayer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거쳐갈 때마다 곱셈 연산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최대값이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기울기들을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계속해서 곱하면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수렴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</a:t>
            </a:r>
            <a:b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</a:b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layer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가 많아짐에 따라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기울기가 사라져 버리는 것</a:t>
            </a:r>
            <a:br>
              <a:rPr lang="en-US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그 반대로 기울기가 </a:t>
            </a:r>
            <a:r>
              <a:rPr lang="en-US" altLang="ko-KR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1</a:t>
            </a:r>
            <a:r>
              <a:rPr lang="ko-KR" altLang="en-US" sz="14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이상인 경우가 계속해서 곱해지면 발산</a:t>
            </a:r>
            <a:endParaRPr lang="en-US" altLang="ko-KR" sz="1400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0BF03140-EA29-5B47-8A5F-1ABF073BB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33" y="2607263"/>
            <a:ext cx="4325534" cy="3307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2F26C-081D-F44E-AAAF-DF882B0C7084}"/>
                  </a:ext>
                </a:extLst>
              </p:cNvPr>
              <p:cNvSpPr txBox="1"/>
              <p:nvPr/>
            </p:nvSpPr>
            <p:spPr>
              <a:xfrm>
                <a:off x="8534400" y="1899251"/>
                <a:ext cx="2286000" cy="63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𝑡𝑎</m:t>
                      </m:r>
                      <m:r>
                        <m:rPr>
                          <m:sty m:val="p"/>
                        </m:rP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nh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ore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2F26C-081D-F44E-AAAF-DF882B0C7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1899251"/>
                <a:ext cx="2286000" cy="630173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54870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1148</Words>
  <Application>Microsoft Macintosh PowerPoint</Application>
  <PresentationFormat>와이드스크린</PresentationFormat>
  <Paragraphs>230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Apple SD Gothic Neo</vt:lpstr>
      <vt:lpstr>Apple SD Gothic Neo Medium</vt:lpstr>
      <vt:lpstr>Malgun Gothic</vt:lpstr>
      <vt:lpstr>Malgun Gothic</vt:lpstr>
      <vt:lpstr>Arial</vt:lpstr>
      <vt:lpstr>Cambria Math</vt:lpstr>
      <vt:lpstr>Eurostile</vt:lpstr>
      <vt:lpstr>Wingdings</vt:lpstr>
      <vt:lpstr>CryptoCraft 테마</vt:lpstr>
      <vt:lpstr>제목 테마</vt:lpstr>
      <vt:lpstr>Recurrent Neural Networks</vt:lpstr>
      <vt:lpstr>PowerPoint 프레젠테이션</vt:lpstr>
      <vt:lpstr>Sequential patterns</vt:lpstr>
      <vt:lpstr>Sequence modeling </vt:lpstr>
      <vt:lpstr>data 예시</vt:lpstr>
      <vt:lpstr>basis form of RNN</vt:lpstr>
      <vt:lpstr>plain/vanilla RNN</vt:lpstr>
      <vt:lpstr>stacked RNN</vt:lpstr>
      <vt:lpstr>activation function (tanh)</vt:lpstr>
      <vt:lpstr>RNN의 문제점</vt:lpstr>
      <vt:lpstr>LSTM</vt:lpstr>
      <vt:lpstr>LSTM</vt:lpstr>
      <vt:lpstr>LSTM</vt:lpstr>
      <vt:lpstr>LSTM</vt:lpstr>
      <vt:lpstr>LSTM</vt:lpstr>
      <vt:lpstr>LSTM </vt:lpstr>
      <vt:lpstr>vanilla RNN (keras)</vt:lpstr>
      <vt:lpstr>stacked vanilla RNN (keras)</vt:lpstr>
      <vt:lpstr>LSTM (keras)</vt:lpstr>
      <vt:lpstr>stacked LSTM (keras)</vt:lpstr>
      <vt:lpstr>training</vt:lpstr>
      <vt:lpstr>test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현지</cp:lastModifiedBy>
  <cp:revision>101</cp:revision>
  <dcterms:created xsi:type="dcterms:W3CDTF">2019-03-05T04:29:07Z</dcterms:created>
  <dcterms:modified xsi:type="dcterms:W3CDTF">2020-05-12T09:16:23Z</dcterms:modified>
</cp:coreProperties>
</file>